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312" r:id="rId6"/>
    <p:sldId id="310" r:id="rId7"/>
    <p:sldId id="259" r:id="rId8"/>
    <p:sldId id="261" r:id="rId9"/>
    <p:sldId id="260" r:id="rId10"/>
    <p:sldId id="309" r:id="rId11"/>
    <p:sldId id="262" r:id="rId12"/>
    <p:sldId id="313" r:id="rId13"/>
    <p:sldId id="264" r:id="rId14"/>
    <p:sldId id="311" r:id="rId15"/>
    <p:sldId id="314" r:id="rId16"/>
    <p:sldId id="266" r:id="rId17"/>
    <p:sldId id="263" r:id="rId18"/>
    <p:sldId id="267" r:id="rId19"/>
    <p:sldId id="268" r:id="rId20"/>
    <p:sldId id="322" r:id="rId21"/>
    <p:sldId id="321" r:id="rId22"/>
    <p:sldId id="269" r:id="rId23"/>
    <p:sldId id="272" r:id="rId24"/>
    <p:sldId id="273" r:id="rId25"/>
    <p:sldId id="274" r:id="rId26"/>
    <p:sldId id="277" r:id="rId27"/>
    <p:sldId id="275" r:id="rId28"/>
    <p:sldId id="276" r:id="rId29"/>
    <p:sldId id="317" r:id="rId30"/>
    <p:sldId id="316" r:id="rId31"/>
    <p:sldId id="318" r:id="rId32"/>
    <p:sldId id="319" r:id="rId33"/>
    <p:sldId id="320" r:id="rId34"/>
    <p:sldId id="323" r:id="rId35"/>
    <p:sldId id="278" r:id="rId36"/>
    <p:sldId id="279" r:id="rId37"/>
    <p:sldId id="280" r:id="rId38"/>
    <p:sldId id="315" r:id="rId39"/>
    <p:sldId id="282" r:id="rId40"/>
    <p:sldId id="324" r:id="rId41"/>
    <p:sldId id="326" r:id="rId42"/>
    <p:sldId id="327" r:id="rId43"/>
    <p:sldId id="328" r:id="rId44"/>
    <p:sldId id="333" r:id="rId45"/>
    <p:sldId id="332" r:id="rId46"/>
    <p:sldId id="334" r:id="rId47"/>
    <p:sldId id="335" r:id="rId48"/>
    <p:sldId id="325" r:id="rId49"/>
    <p:sldId id="283" r:id="rId50"/>
    <p:sldId id="281" r:id="rId51"/>
    <p:sldId id="284" r:id="rId52"/>
    <p:sldId id="285" r:id="rId53"/>
    <p:sldId id="286" r:id="rId54"/>
    <p:sldId id="336" r:id="rId55"/>
    <p:sldId id="340" r:id="rId56"/>
    <p:sldId id="342" r:id="rId57"/>
    <p:sldId id="341" r:id="rId58"/>
    <p:sldId id="343" r:id="rId59"/>
    <p:sldId id="344" r:id="rId60"/>
    <p:sldId id="345" r:id="rId61"/>
    <p:sldId id="346" r:id="rId62"/>
    <p:sldId id="339" r:id="rId63"/>
    <p:sldId id="338" r:id="rId64"/>
    <p:sldId id="331" r:id="rId65"/>
    <p:sldId id="354" r:id="rId66"/>
    <p:sldId id="355" r:id="rId67"/>
    <p:sldId id="287" r:id="rId68"/>
    <p:sldId id="330" r:id="rId69"/>
    <p:sldId id="329" r:id="rId70"/>
    <p:sldId id="288" r:id="rId71"/>
    <p:sldId id="289" r:id="rId72"/>
    <p:sldId id="353" r:id="rId73"/>
    <p:sldId id="347" r:id="rId74"/>
    <p:sldId id="349" r:id="rId75"/>
    <p:sldId id="350" r:id="rId76"/>
    <p:sldId id="351" r:id="rId77"/>
    <p:sldId id="348" r:id="rId78"/>
    <p:sldId id="297" r:id="rId79"/>
    <p:sldId id="352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3EA-6622-C4C9-DF30-E6F9D30AF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E158-D2C3-22D2-CC32-7E72F6088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C6CE-8B1E-7650-EB38-236A5281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6F6C-29CE-32FD-0335-CF40B9BF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459-4B4A-562B-7EB8-5209CE12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3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2675-D61A-456E-21CC-A79B8723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A33AD-EC7F-C411-3AAF-76D50232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3D86-2698-FA13-F544-CA71C03D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DCDB-D25B-DCE9-49E3-D79C79AE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37D6-1F5F-3290-C1F9-DD4907B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02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5B52A-6E9C-1604-CB4C-AC2D5444D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5FEB5-0257-3AEA-97C6-F4F2F2EA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3E40-BBA5-7ED7-6D1D-F1802666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2458-9D35-7F76-436A-939C4B3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E1B0-D13C-9F53-F8E5-486F893A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9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92D-DCF7-56A8-3EB0-83D1E816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E13A-1564-98D8-6832-3462BE13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B4B8-B4BA-F9D4-823A-D95C65E1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BDBD-807D-979C-B3BB-301703C9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2B20-EBC3-D3EE-B275-4FAEB8D5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22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94BE-99CD-35D5-53D6-78EE07A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2C2F-1791-AF28-A3BD-05975B15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EE70-D593-848C-EFCA-BFEF1BD5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C6BE-42F6-C831-0B7C-6DAABDA9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A4D-5ACF-092E-4B4F-37DCFB80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6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B120-1DFF-CC56-34AD-0B369DA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11-800F-17A0-BEE8-356E645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3076A-16EC-FC56-6AC9-5D855949C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A7E7-73B5-5993-3BA1-44C8E4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9D5B1-1711-9CD6-AB2E-01A6E51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D38E-CFB9-20DA-EBB4-FE51BF53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2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EEEB-7AA9-EB46-8462-12E984E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9C04D-358F-68B3-BAF9-8BBA746E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C31B5-487F-9735-9CC0-C3551615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8438-5277-1EA2-89B4-CE5C45896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39DAF-5983-959B-1751-15B7E054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698F2-87B1-F1D5-B845-540151B7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593A8-C1F3-7880-FFC8-C42AB83D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EE9D5-D60B-FAE0-60FF-E52FE9B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9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647-84FE-4020-4087-A1A8C6C8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302D-8F0F-567F-A890-646E5634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D005E-917E-AB30-60E6-D41D1A7F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2A9B-7F65-8844-FC52-66365FF5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13023-E28B-C4F0-B932-D823AF4D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0CA6A-49E7-5A45-760A-61FC3983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466E1-BDD5-DB46-F3C9-DCA1DD5E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54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9D3D-D62A-E899-B703-229044F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B44C-A239-C091-8AC3-4F722462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77540-B998-FDFB-7E62-7680B0BF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D231-5B3E-E33E-D1BC-539ED1B6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F58D-0883-E2D3-3C18-6554A8D2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7C9B-1404-2293-1C65-C4DFF233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01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3992-613B-2993-4CC6-99D5C6C1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37D3-F6C6-1E29-9620-89C1F6F10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67C6F-C56F-18AA-6440-351EFBC4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467AF-F275-CE53-0608-7BD0C9A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21A11-18A1-E2F9-79A6-A022DFA9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B8C18-23D7-28CF-A20D-144EB81C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75349-B98C-5290-99E6-50F53C8A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01668-EA0E-38F6-90B0-80499F0CC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3FBB-F5C2-F7F4-0E18-B3CDF6248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0285-4A34-4A91-911A-718D8690AE01}" type="datetimeFigureOut">
              <a:rPr lang="fr-FR" smtClean="0"/>
              <a:t>02/07/2023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1412E-C324-E8DD-7980-C6BE92DE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F2B4-F4A8-45D0-CE75-08FFE087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/Keep-Aliv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ngular.io/cli/serv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m.tt/app/map/2853349794?t=AFOnMZf7Ku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E49F-E5A7-80C8-3AE7-ECA942A74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478" y="138113"/>
            <a:ext cx="11597898" cy="4462461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1: Http – TCP/IP </a:t>
            </a:r>
            <a:br>
              <a:rPr lang="fr-FR" dirty="0"/>
            </a:br>
            <a:r>
              <a:rPr lang="fr-FR" dirty="0"/>
              <a:t>Client/Server – </a:t>
            </a:r>
            <a:r>
              <a:rPr lang="fr-FR" dirty="0" err="1"/>
              <a:t>Rest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Proxy, Gateway,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077A-0B06-F441-C847-11E90CAE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051" y="5127355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218496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7625"/>
            <a:ext cx="12077700" cy="11078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https = http + TLS (SSL) =&gt;  Handshake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</a:t>
            </a:r>
            <a:r>
              <a:rPr lang="fr-FR" dirty="0"/>
              <a:t> key – exchange pub key..)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893592" y="2657724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2199741" y="1650858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436061" y="1589104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7C8CB-8D4F-1775-05F5-64416B964451}"/>
              </a:ext>
            </a:extLst>
          </p:cNvPr>
          <p:cNvSpPr txBox="1"/>
          <p:nvPr/>
        </p:nvSpPr>
        <p:spPr>
          <a:xfrm>
            <a:off x="3355837" y="1757670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F68A24-FA07-4DBA-6434-F605E2FDBA59}"/>
              </a:ext>
            </a:extLst>
          </p:cNvPr>
          <p:cNvCxnSpPr>
            <a:cxnSpLocks/>
          </p:cNvCxnSpPr>
          <p:nvPr/>
        </p:nvCxnSpPr>
        <p:spPr>
          <a:xfrm>
            <a:off x="3571752" y="2120227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ADA98-90DF-9FD8-07F6-D6B11604E2E0}"/>
              </a:ext>
            </a:extLst>
          </p:cNvPr>
          <p:cNvCxnSpPr>
            <a:cxnSpLocks/>
          </p:cNvCxnSpPr>
          <p:nvPr/>
        </p:nvCxnSpPr>
        <p:spPr>
          <a:xfrm flipH="1">
            <a:off x="5745833" y="2291707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B102B7-5CC2-13C2-A5AE-330A9E669FB5}"/>
              </a:ext>
            </a:extLst>
          </p:cNvPr>
          <p:cNvSpPr txBox="1"/>
          <p:nvPr/>
        </p:nvSpPr>
        <p:spPr>
          <a:xfrm>
            <a:off x="140131" y="4824413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private+public</a:t>
            </a:r>
            <a:r>
              <a:rPr lang="fr-FR" dirty="0"/>
              <a:t> key pair</a:t>
            </a:r>
          </a:p>
        </p:txBody>
      </p:sp>
      <p:pic>
        <p:nvPicPr>
          <p:cNvPr id="1026" name="Picture 2" descr="the TLS Handshake">
            <a:extLst>
              <a:ext uri="{FF2B5EF4-FFF2-40B4-BE49-F238E27FC236}">
                <a16:creationId xmlns:a16="http://schemas.microsoft.com/office/drawing/2014/main" id="{0758851C-0BAC-B2DF-494E-AFCADAB9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70" y="3305175"/>
            <a:ext cx="4927043" cy="28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82F47-3957-9FBE-990C-C75457D0B2F0}"/>
              </a:ext>
            </a:extLst>
          </p:cNvPr>
          <p:cNvSpPr txBox="1"/>
          <p:nvPr/>
        </p:nvSpPr>
        <p:spPr>
          <a:xfrm>
            <a:off x="8970266" y="5138738"/>
            <a:ext cx="301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/>
              <a:t>(=public key, </a:t>
            </a:r>
            <a:r>
              <a:rPr lang="fr-FR" dirty="0" err="1"/>
              <a:t>signed</a:t>
            </a:r>
            <a:r>
              <a:rPr lang="fr-FR" dirty="0"/>
              <a:t> by </a:t>
            </a:r>
            <a:r>
              <a:rPr lang="fr-FR" dirty="0" err="1"/>
              <a:t>others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8FE-9A29-7636-FB6C-6DBA063AC2FA}"/>
              </a:ext>
            </a:extLst>
          </p:cNvPr>
          <p:cNvSpPr txBox="1"/>
          <p:nvPr/>
        </p:nvSpPr>
        <p:spPr>
          <a:xfrm>
            <a:off x="249092" y="5600403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8: Client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, close socket</a:t>
            </a:r>
          </a:p>
        </p:txBody>
      </p:sp>
      <p:pic>
        <p:nvPicPr>
          <p:cNvPr id="3076" name="Picture 4" descr="That's All Folks Wallpapers - Wallpaper Cave">
            <a:extLst>
              <a:ext uri="{FF2B5EF4-FFF2-40B4-BE49-F238E27FC236}">
                <a16:creationId xmlns:a16="http://schemas.microsoft.com/office/drawing/2014/main" id="{F69D8843-3265-3B35-2607-33F8FC32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2" y="2192345"/>
            <a:ext cx="5819775" cy="36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0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http(s) Protocol </a:t>
            </a:r>
            <a:r>
              <a:rPr lang="fr-FR" dirty="0" err="1"/>
              <a:t>Caracteristics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90B95-1C69-6B69-0B6B-034B5BE79C75}"/>
              </a:ext>
            </a:extLst>
          </p:cNvPr>
          <p:cNvSpPr txBox="1"/>
          <p:nvPr/>
        </p:nvSpPr>
        <p:spPr>
          <a:xfrm>
            <a:off x="2352677" y="1852614"/>
            <a:ext cx="82636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1.x </a:t>
            </a:r>
            <a:r>
              <a:rPr lang="fr-FR" sz="2800" dirty="0" err="1"/>
              <a:t>protocol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human</a:t>
            </a:r>
            <a:r>
              <a:rPr lang="fr-FR" sz="2800" dirty="0"/>
              <a:t> </a:t>
            </a:r>
            <a:r>
              <a:rPr lang="fr-FR" sz="2800" dirty="0" err="1"/>
              <a:t>readable</a:t>
            </a:r>
            <a:r>
              <a:rPr lang="fr-FR" sz="2800" dirty="0"/>
              <a:t>, </a:t>
            </a:r>
          </a:p>
          <a:p>
            <a:r>
              <a:rPr lang="fr-FR" sz="2800" dirty="0"/>
              <a:t>( http 2 … </a:t>
            </a:r>
            <a:r>
              <a:rPr lang="fr-FR" sz="2800" dirty="0" err="1"/>
              <a:t>encapsulate</a:t>
            </a:r>
            <a:r>
              <a:rPr lang="fr-FR" sz="2800" dirty="0"/>
              <a:t> multiple connections in frames 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Simple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Stateless</a:t>
            </a:r>
            <a:r>
              <a:rPr lang="fr-FR" sz="2800" dirty="0"/>
              <a:t> (no session)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Extensible</a:t>
            </a:r>
          </a:p>
          <a:p>
            <a:endParaRPr lang="fr-FR" sz="2800" dirty="0"/>
          </a:p>
          <a:p>
            <a:r>
              <a:rPr lang="fr-FR" sz="2800" dirty="0"/>
              <a:t>https = http over TLS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secure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62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protocol</a:t>
            </a:r>
            <a:r>
              <a:rPr lang="fr-FR" dirty="0"/>
              <a:t>: Simple </a:t>
            </a:r>
            <a:r>
              <a:rPr lang="fr-FR" dirty="0" err="1"/>
              <a:t>text</a:t>
            </a:r>
            <a:r>
              <a:rPr lang="fr-FR" dirty="0"/>
              <a:t> headers -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2726D2C-5EB8-86B4-ACD2-C4AB0FEE68AC}"/>
              </a:ext>
            </a:extLst>
          </p:cNvPr>
          <p:cNvSpPr/>
          <p:nvPr/>
        </p:nvSpPr>
        <p:spPr>
          <a:xfrm>
            <a:off x="4471986" y="3143250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663C974-999A-9F21-4230-EDD29A42B7B4}"/>
              </a:ext>
            </a:extLst>
          </p:cNvPr>
          <p:cNvSpPr/>
          <p:nvPr/>
        </p:nvSpPr>
        <p:spPr>
          <a:xfrm rot="10800000">
            <a:off x="4471986" y="4276726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FCC19-0C75-1DB8-D413-F295D04442EC}"/>
              </a:ext>
            </a:extLst>
          </p:cNvPr>
          <p:cNvSpPr txBox="1"/>
          <p:nvPr/>
        </p:nvSpPr>
        <p:spPr>
          <a:xfrm>
            <a:off x="4876801" y="1319213"/>
            <a:ext cx="3143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method</a:t>
            </a:r>
            <a:r>
              <a:rPr lang="fr-FR" dirty="0"/>
              <a:t>} {/</a:t>
            </a:r>
            <a:r>
              <a:rPr lang="fr-FR" dirty="0" err="1"/>
              <a:t>path</a:t>
            </a:r>
            <a:r>
              <a:rPr lang="fr-FR" dirty="0"/>
              <a:t>} HTTP/1.1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35356-F9F1-8C7D-7EC9-92DC91A2FB0B}"/>
              </a:ext>
            </a:extLst>
          </p:cNvPr>
          <p:cNvSpPr txBox="1"/>
          <p:nvPr/>
        </p:nvSpPr>
        <p:spPr>
          <a:xfrm>
            <a:off x="4967219" y="4735652"/>
            <a:ext cx="3863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HTTP/1.1 {</a:t>
            </a:r>
            <a:r>
              <a:rPr lang="fr-FR" dirty="0" err="1"/>
              <a:t>statusCode</a:t>
            </a:r>
            <a:r>
              <a:rPr lang="fr-FR" dirty="0"/>
              <a:t>} {</a:t>
            </a:r>
            <a:r>
              <a:rPr lang="fr-FR" dirty="0" err="1"/>
              <a:t>statusMessage</a:t>
            </a:r>
            <a:r>
              <a:rPr lang="fr-FR" dirty="0"/>
              <a:t>}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204701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F0486-BB96-5EE9-4275-1B4C952B4309}"/>
              </a:ext>
            </a:extLst>
          </p:cNvPr>
          <p:cNvSpPr txBox="1"/>
          <p:nvPr/>
        </p:nvSpPr>
        <p:spPr>
          <a:xfrm>
            <a:off x="2940251" y="2479345"/>
            <a:ext cx="589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Calls  =&gt;     </a:t>
            </a:r>
            <a:r>
              <a:rPr lang="fr-FR" sz="2400" dirty="0" err="1"/>
              <a:t>create</a:t>
            </a:r>
            <a:r>
              <a:rPr lang="fr-FR" sz="2400" dirty="0"/>
              <a:t> N </a:t>
            </a:r>
            <a:r>
              <a:rPr lang="fr-FR" sz="2400" dirty="0" err="1"/>
              <a:t>independent</a:t>
            </a:r>
            <a:r>
              <a:rPr lang="fr-FR" sz="2400" dirty="0"/>
              <a:t> sockets !!!</a:t>
            </a:r>
          </a:p>
          <a:p>
            <a:r>
              <a:rPr lang="fr-FR" sz="2400" dirty="0"/>
              <a:t>                        N http </a:t>
            </a:r>
            <a:r>
              <a:rPr lang="fr-FR" sz="2400" dirty="0" err="1"/>
              <a:t>requests</a:t>
            </a:r>
            <a:r>
              <a:rPr lang="fr-FR" sz="2400" dirty="0"/>
              <a:t> 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4926D-235B-1A3B-3A8E-1A66B394B335}"/>
              </a:ext>
            </a:extLst>
          </p:cNvPr>
          <p:cNvSpPr txBox="1"/>
          <p:nvPr/>
        </p:nvSpPr>
        <p:spPr>
          <a:xfrm>
            <a:off x="2940251" y="4247155"/>
            <a:ext cx="625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Requests</a:t>
            </a:r>
            <a:r>
              <a:rPr lang="fr-FR" sz="2400" dirty="0"/>
              <a:t> can </a:t>
            </a:r>
            <a:r>
              <a:rPr lang="fr-FR" sz="2400" dirty="0" err="1"/>
              <a:t>pass</a:t>
            </a:r>
            <a:r>
              <a:rPr lang="fr-FR" sz="2400" dirty="0"/>
              <a:t> « session » information</a:t>
            </a:r>
          </a:p>
          <a:p>
            <a:r>
              <a:rPr lang="fr-FR" sz="2400" dirty="0"/>
              <a:t>     in   /</a:t>
            </a:r>
            <a:r>
              <a:rPr lang="fr-FR" sz="2400" dirty="0" err="1"/>
              <a:t>path</a:t>
            </a:r>
            <a:r>
              <a:rPr lang="fr-FR" sz="2400" dirty="0"/>
              <a:t>/?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  <a:p>
            <a:r>
              <a:rPr lang="fr-FR" sz="2400" dirty="0"/>
              <a:t>     in  </a:t>
            </a:r>
            <a:r>
              <a:rPr lang="fr-FR" sz="2400" dirty="0" err="1"/>
              <a:t>httpHeader</a:t>
            </a:r>
            <a:r>
              <a:rPr lang="fr-FR" sz="2400" dirty="0"/>
              <a:t>:   header-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</p:txBody>
      </p:sp>
    </p:spTree>
    <p:extLst>
      <p:ext uri="{BB962C8B-B14F-4D97-AF65-F5344CB8AC3E}">
        <p14:creationId xmlns:p14="http://schemas.microsoft.com/office/powerpoint/2010/main" val="30106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5F23C-7E07-50A8-BCDB-872A11B2DFD5}"/>
              </a:ext>
            </a:extLst>
          </p:cNvPr>
          <p:cNvSpPr txBox="1"/>
          <p:nvPr/>
        </p:nvSpPr>
        <p:spPr>
          <a:xfrm>
            <a:off x="2543175" y="1571625"/>
            <a:ext cx="78740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,  </a:t>
            </a:r>
            <a:br>
              <a:rPr lang="fr-FR" sz="2400" dirty="0"/>
            </a:br>
            <a:r>
              <a:rPr lang="fr-FR" sz="2400" dirty="0" err="1"/>
              <a:t>sample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by </a:t>
            </a:r>
            <a:r>
              <a:rPr lang="fr-FR" sz="2400" dirty="0" err="1"/>
              <a:t>step</a:t>
            </a:r>
            <a:r>
              <a:rPr lang="fr-FR" sz="2400" dirty="0"/>
              <a:t> on top of TCP-IP</a:t>
            </a:r>
            <a:br>
              <a:rPr lang="fr-FR" sz="2400" dirty="0"/>
            </a:b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http Client </a:t>
            </a:r>
            <a:r>
              <a:rPr lang="fr-FR" sz="2400" dirty="0" err="1"/>
              <a:t>Request</a:t>
            </a:r>
            <a:r>
              <a:rPr lang="fr-FR" sz="2400" dirty="0"/>
              <a:t> – Server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principles</a:t>
            </a:r>
            <a:r>
              <a:rPr lang="fr-FR" sz="2400" dirty="0"/>
              <a:t>.   </a:t>
            </a:r>
            <a:br>
              <a:rPr lang="fr-FR" sz="2400" dirty="0"/>
            </a:br>
            <a:r>
              <a:rPr lang="fr-FR" sz="2400" dirty="0"/>
              <a:t>Header </a:t>
            </a:r>
            <a:r>
              <a:rPr lang="fr-FR" sz="2400" dirty="0" err="1"/>
              <a:t>extensibility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 err="1"/>
              <a:t>Minimalist</a:t>
            </a:r>
            <a:r>
              <a:rPr lang="fr-FR" sz="2400" dirty="0"/>
              <a:t> client/server application (java,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springboot</a:t>
            </a:r>
            <a:r>
              <a:rPr lang="fr-FR" sz="2400" dirty="0"/>
              <a:t>) 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Typologies of servers</a:t>
            </a:r>
            <a:br>
              <a:rPr lang="fr-FR" sz="2400" dirty="0"/>
            </a:br>
            <a:r>
              <a:rPr lang="fr-FR" sz="2400" dirty="0" err="1"/>
              <a:t>static</a:t>
            </a:r>
            <a:r>
              <a:rPr lang="fr-FR" sz="2400" dirty="0"/>
              <a:t> pages server, </a:t>
            </a:r>
            <a:r>
              <a:rPr lang="fr-FR" sz="2400" dirty="0" err="1"/>
              <a:t>dynamic</a:t>
            </a:r>
            <a:r>
              <a:rPr lang="fr-FR" sz="2400" dirty="0"/>
              <a:t> server-</a:t>
            </a:r>
            <a:r>
              <a:rPr lang="fr-FR" sz="2400" dirty="0" err="1"/>
              <a:t>side</a:t>
            </a:r>
            <a:r>
              <a:rPr lang="fr-FR" sz="2400" dirty="0"/>
              <a:t> pages, </a:t>
            </a:r>
            <a:r>
              <a:rPr lang="fr-FR" sz="2400" dirty="0" err="1"/>
              <a:t>Rest</a:t>
            </a:r>
            <a:r>
              <a:rPr lang="fr-FR" sz="2400" dirty="0"/>
              <a:t> API, </a:t>
            </a:r>
            <a:br>
              <a:rPr lang="fr-FR" sz="2400" dirty="0"/>
            </a:br>
            <a:r>
              <a:rPr lang="fr-FR" sz="2400" dirty="0"/>
              <a:t>Gateway, Proxy, </a:t>
            </a:r>
            <a:r>
              <a:rPr lang="fr-FR" sz="2400" dirty="0" err="1"/>
              <a:t>angular</a:t>
            </a:r>
            <a:r>
              <a:rPr lang="fr-FR" sz="2400" dirty="0"/>
              <a:t> « </a:t>
            </a:r>
            <a:r>
              <a:rPr lang="fr-FR" sz="2400" dirty="0" err="1"/>
              <a:t>ng</a:t>
            </a:r>
            <a:r>
              <a:rPr lang="fr-FR" sz="2400" dirty="0"/>
              <a:t> serve »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846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B109-17CA-9BA2-CE1D-9871E5A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Stateless</a:t>
            </a:r>
            <a:r>
              <a:rPr lang="fr-FR" dirty="0"/>
              <a:t> = Fundamentals for </a:t>
            </a:r>
            <a:r>
              <a:rPr lang="fr-FR" dirty="0" err="1"/>
              <a:t>Load</a:t>
            </a:r>
            <a:r>
              <a:rPr lang="fr-FR" dirty="0"/>
              <a:t>-Balancing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resilience</a:t>
            </a:r>
            <a:r>
              <a:rPr lang="fr-FR" dirty="0"/>
              <a:t> +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scalability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C4234-9BF3-0F9A-CA05-A0392DA896F7}"/>
              </a:ext>
            </a:extLst>
          </p:cNvPr>
          <p:cNvSpPr/>
          <p:nvPr/>
        </p:nvSpPr>
        <p:spPr>
          <a:xfrm>
            <a:off x="1226876" y="3107727"/>
            <a:ext cx="1319284" cy="77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13A19-2FCB-D7EF-5C5F-F1C4A2F8DBE8}"/>
              </a:ext>
            </a:extLst>
          </p:cNvPr>
          <p:cNvSpPr txBox="1"/>
          <p:nvPr/>
        </p:nvSpPr>
        <p:spPr>
          <a:xfrm>
            <a:off x="1301005" y="2590545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35ED2F0-CFFF-7837-5709-9C6D6DF859E3}"/>
              </a:ext>
            </a:extLst>
          </p:cNvPr>
          <p:cNvSpPr/>
          <p:nvPr/>
        </p:nvSpPr>
        <p:spPr>
          <a:xfrm rot="16200000">
            <a:off x="1736677" y="4061843"/>
            <a:ext cx="413982" cy="190613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3499D-DD4F-5E16-563B-597C9CF0AB8F}"/>
              </a:ext>
            </a:extLst>
          </p:cNvPr>
          <p:cNvSpPr txBox="1"/>
          <p:nvPr/>
        </p:nvSpPr>
        <p:spPr>
          <a:xfrm>
            <a:off x="228600" y="5294354"/>
            <a:ext cx="40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You are not </a:t>
            </a:r>
            <a:r>
              <a:rPr lang="fr-FR" sz="2000" dirty="0" err="1"/>
              <a:t>alone</a:t>
            </a:r>
            <a:r>
              <a:rPr lang="fr-FR" sz="2000" dirty="0"/>
              <a:t> on Internet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there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Billions http clients 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BC713-426C-B6C0-B90D-0306332283BF}"/>
              </a:ext>
            </a:extLst>
          </p:cNvPr>
          <p:cNvSpPr/>
          <p:nvPr/>
        </p:nvSpPr>
        <p:spPr>
          <a:xfrm>
            <a:off x="4503476" y="2702825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DE8B-3106-09F4-7FC9-64187A3C76AA}"/>
              </a:ext>
            </a:extLst>
          </p:cNvPr>
          <p:cNvSpPr/>
          <p:nvPr/>
        </p:nvSpPr>
        <p:spPr>
          <a:xfrm>
            <a:off x="4503475" y="3631513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1D8C5-B8CC-4C65-829B-AD49C39A2AEC}"/>
              </a:ext>
            </a:extLst>
          </p:cNvPr>
          <p:cNvSpPr/>
          <p:nvPr/>
        </p:nvSpPr>
        <p:spPr>
          <a:xfrm>
            <a:off x="6403639" y="2708177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4B091-FBD7-4029-A097-2435DA568170}"/>
              </a:ext>
            </a:extLst>
          </p:cNvPr>
          <p:cNvSpPr/>
          <p:nvPr/>
        </p:nvSpPr>
        <p:spPr>
          <a:xfrm>
            <a:off x="6403639" y="3631512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67CFF-1F61-DFE4-A4AE-DFAEF0296FB2}"/>
              </a:ext>
            </a:extLst>
          </p:cNvPr>
          <p:cNvSpPr txBox="1"/>
          <p:nvPr/>
        </p:nvSpPr>
        <p:spPr>
          <a:xfrm>
            <a:off x="4112884" y="4575572"/>
            <a:ext cx="198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Multiple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For 1 DNS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8422E-F7EA-89A1-2B0D-050A37A6BE28}"/>
              </a:ext>
            </a:extLst>
          </p:cNvPr>
          <p:cNvSpPr txBox="1"/>
          <p:nvPr/>
        </p:nvSpPr>
        <p:spPr>
          <a:xfrm>
            <a:off x="6279821" y="4575572"/>
            <a:ext cx="266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« LB5 »</a:t>
            </a:r>
          </a:p>
          <a:p>
            <a:r>
              <a:rPr lang="fr-FR" dirty="0" err="1"/>
              <a:t>Load</a:t>
            </a:r>
            <a:r>
              <a:rPr lang="fr-FR" dirty="0"/>
              <a:t> Balancer </a:t>
            </a:r>
          </a:p>
          <a:p>
            <a:endParaRPr lang="fr-FR" dirty="0"/>
          </a:p>
          <a:p>
            <a:r>
              <a:rPr lang="fr-FR" dirty="0"/>
              <a:t>Example: Route53 on AWS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01BB2A-78B3-E6B0-31C9-8E1114CD2DEF}"/>
              </a:ext>
            </a:extLst>
          </p:cNvPr>
          <p:cNvSpPr/>
          <p:nvPr/>
        </p:nvSpPr>
        <p:spPr>
          <a:xfrm rot="19711992">
            <a:off x="3121451" y="308768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843D8C-A2DC-822E-677A-A1C851E1B701}"/>
              </a:ext>
            </a:extLst>
          </p:cNvPr>
          <p:cNvSpPr/>
          <p:nvPr/>
        </p:nvSpPr>
        <p:spPr>
          <a:xfrm rot="1969587">
            <a:off x="3121451" y="363366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E7A064-D882-D3E2-90EE-361DE75FAF89}"/>
              </a:ext>
            </a:extLst>
          </p:cNvPr>
          <p:cNvSpPr/>
          <p:nvPr/>
        </p:nvSpPr>
        <p:spPr>
          <a:xfrm>
            <a:off x="5696950" y="291612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604BF6-D24C-8F27-8C8D-8995A72AE07D}"/>
              </a:ext>
            </a:extLst>
          </p:cNvPr>
          <p:cNvSpPr/>
          <p:nvPr/>
        </p:nvSpPr>
        <p:spPr>
          <a:xfrm>
            <a:off x="5696949" y="382026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955931-C86C-5999-9FFE-12257D9C9848}"/>
              </a:ext>
            </a:extLst>
          </p:cNvPr>
          <p:cNvSpPr/>
          <p:nvPr/>
        </p:nvSpPr>
        <p:spPr>
          <a:xfrm rot="19711992">
            <a:off x="7831563" y="2632526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3CED7E-1D66-9BD5-C344-33F589FAEB5F}"/>
              </a:ext>
            </a:extLst>
          </p:cNvPr>
          <p:cNvSpPr/>
          <p:nvPr/>
        </p:nvSpPr>
        <p:spPr>
          <a:xfrm rot="20739523">
            <a:off x="7846051" y="294150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9D89953-135B-CC6C-1AC3-FABFC6CFDBA7}"/>
              </a:ext>
            </a:extLst>
          </p:cNvPr>
          <p:cNvSpPr/>
          <p:nvPr/>
        </p:nvSpPr>
        <p:spPr>
          <a:xfrm rot="18799878">
            <a:off x="7758984" y="2386212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473523-5D55-1FBF-70E6-D6AC8104F617}"/>
              </a:ext>
            </a:extLst>
          </p:cNvPr>
          <p:cNvSpPr/>
          <p:nvPr/>
        </p:nvSpPr>
        <p:spPr>
          <a:xfrm rot="857934">
            <a:off x="7831613" y="369439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F97859-39E4-CBA0-12BD-D40A84111273}"/>
              </a:ext>
            </a:extLst>
          </p:cNvPr>
          <p:cNvSpPr/>
          <p:nvPr/>
        </p:nvSpPr>
        <p:spPr>
          <a:xfrm rot="2479023">
            <a:off x="7803937" y="4159725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687D7B-0A4D-6914-00A5-D7688A8D3BF3}"/>
              </a:ext>
            </a:extLst>
          </p:cNvPr>
          <p:cNvSpPr/>
          <p:nvPr/>
        </p:nvSpPr>
        <p:spPr>
          <a:xfrm>
            <a:off x="8680114" y="18726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4F4050-110D-30C3-17B7-3B9A51330909}"/>
              </a:ext>
            </a:extLst>
          </p:cNvPr>
          <p:cNvSpPr/>
          <p:nvPr/>
        </p:nvSpPr>
        <p:spPr>
          <a:xfrm>
            <a:off x="8832514" y="20250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6F403-5AFC-1A73-AB6F-EF7690C83813}"/>
              </a:ext>
            </a:extLst>
          </p:cNvPr>
          <p:cNvSpPr/>
          <p:nvPr/>
        </p:nvSpPr>
        <p:spPr>
          <a:xfrm>
            <a:off x="8984914" y="21774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3DE8E6-CB2B-3232-3B8A-A1FAEBA76467}"/>
              </a:ext>
            </a:extLst>
          </p:cNvPr>
          <p:cNvSpPr/>
          <p:nvPr/>
        </p:nvSpPr>
        <p:spPr>
          <a:xfrm>
            <a:off x="9137314" y="23298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5AFF9F-59DF-A4F4-8645-266598CD3590}"/>
              </a:ext>
            </a:extLst>
          </p:cNvPr>
          <p:cNvSpPr/>
          <p:nvPr/>
        </p:nvSpPr>
        <p:spPr>
          <a:xfrm>
            <a:off x="9289714" y="24822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A9574-A589-B7EA-6DFD-E22B6B631A80}"/>
              </a:ext>
            </a:extLst>
          </p:cNvPr>
          <p:cNvSpPr/>
          <p:nvPr/>
        </p:nvSpPr>
        <p:spPr>
          <a:xfrm>
            <a:off x="8737264" y="35309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8191C2-13BC-06AD-071E-54301E4E5FE2}"/>
              </a:ext>
            </a:extLst>
          </p:cNvPr>
          <p:cNvSpPr/>
          <p:nvPr/>
        </p:nvSpPr>
        <p:spPr>
          <a:xfrm>
            <a:off x="8889664" y="36833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C4C135-6A4F-0758-FAC2-6BF1F3C13DE6}"/>
              </a:ext>
            </a:extLst>
          </p:cNvPr>
          <p:cNvSpPr/>
          <p:nvPr/>
        </p:nvSpPr>
        <p:spPr>
          <a:xfrm>
            <a:off x="9042064" y="38357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9E7654-C757-E8B5-4334-EA99C5F5BA63}"/>
              </a:ext>
            </a:extLst>
          </p:cNvPr>
          <p:cNvSpPr/>
          <p:nvPr/>
        </p:nvSpPr>
        <p:spPr>
          <a:xfrm>
            <a:off x="9194464" y="39881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1A7E-232B-3196-7D57-6E9507F3D6CC}"/>
              </a:ext>
            </a:extLst>
          </p:cNvPr>
          <p:cNvSpPr/>
          <p:nvPr/>
        </p:nvSpPr>
        <p:spPr>
          <a:xfrm>
            <a:off x="9346864" y="41405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287850-CF33-B497-8592-20FF480B9E25}"/>
              </a:ext>
            </a:extLst>
          </p:cNvPr>
          <p:cNvSpPr/>
          <p:nvPr/>
        </p:nvSpPr>
        <p:spPr>
          <a:xfrm rot="1452382">
            <a:off x="7831562" y="393067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5F875-1A63-8B70-5E3B-8C5203B6E005}"/>
              </a:ext>
            </a:extLst>
          </p:cNvPr>
          <p:cNvSpPr txBox="1"/>
          <p:nvPr/>
        </p:nvSpPr>
        <p:spPr>
          <a:xfrm>
            <a:off x="9125470" y="4905991"/>
            <a:ext cx="3174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Clusters</a:t>
            </a:r>
          </a:p>
          <a:p>
            <a:endParaRPr lang="fr-FR" dirty="0"/>
          </a:p>
          <a:p>
            <a:r>
              <a:rPr lang="fr-FR" dirty="0"/>
              <a:t>Example: </a:t>
            </a:r>
            <a:r>
              <a:rPr lang="fr-FR" dirty="0" err="1"/>
              <a:t>Ingress</a:t>
            </a:r>
            <a:r>
              <a:rPr lang="fr-FR" dirty="0"/>
              <a:t> on </a:t>
            </a:r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07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Connection </a:t>
            </a:r>
            <a:r>
              <a:rPr lang="fr-FR" dirty="0" err="1"/>
              <a:t>latency</a:t>
            </a:r>
            <a:r>
              <a:rPr lang="fr-FR" dirty="0"/>
              <a:t> … HTTP socket re-use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DF6FA-414A-871E-D1C1-03E7BA3AB02D}"/>
              </a:ext>
            </a:extLst>
          </p:cNvPr>
          <p:cNvSpPr txBox="1"/>
          <p:nvPr/>
        </p:nvSpPr>
        <p:spPr>
          <a:xfrm>
            <a:off x="1655484" y="1938053"/>
            <a:ext cx="9439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Establishing</a:t>
            </a:r>
            <a:r>
              <a:rPr lang="fr-FR" sz="2400" dirty="0"/>
              <a:t> a https </a:t>
            </a:r>
            <a:r>
              <a:rPr lang="fr-FR" sz="2400" dirty="0" err="1"/>
              <a:t>connection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« SLOW »</a:t>
            </a:r>
          </a:p>
          <a:p>
            <a:r>
              <a:rPr lang="fr-FR" sz="2400" dirty="0"/>
              <a:t>- Need 3 IP </a:t>
            </a:r>
            <a:r>
              <a:rPr lang="fr-FR" sz="2400" dirty="0" err="1"/>
              <a:t>packets</a:t>
            </a:r>
            <a:r>
              <a:rPr lang="fr-FR" sz="2400" dirty="0"/>
              <a:t> for TCP: SYN-ACK-ACK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Then</a:t>
            </a:r>
            <a:r>
              <a:rPr lang="fr-FR" sz="2400" dirty="0"/>
              <a:t> … for TLS Handshake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Socket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re-</a:t>
            </a:r>
            <a:r>
              <a:rPr lang="fr-FR" sz="2400" dirty="0" err="1"/>
              <a:t>used</a:t>
            </a:r>
            <a:r>
              <a:rPr lang="fr-FR" sz="2400" dirty="0"/>
              <a:t> for performance: </a:t>
            </a:r>
            <a:br>
              <a:rPr lang="fr-FR" sz="2400" dirty="0"/>
            </a:br>
            <a:r>
              <a:rPr lang="fr-FR" sz="2400" dirty="0" err="1"/>
              <a:t>cf</a:t>
            </a:r>
            <a:r>
              <a:rPr lang="fr-FR" sz="2400" dirty="0"/>
              <a:t> http header « </a:t>
            </a:r>
            <a:r>
              <a:rPr lang="fr-FR" sz="2400" dirty="0" err="1"/>
              <a:t>keep</a:t>
            </a:r>
            <a:r>
              <a:rPr lang="fr-FR" sz="2400" dirty="0"/>
              <a:t>-alive »</a:t>
            </a:r>
          </a:p>
          <a:p>
            <a:r>
              <a:rPr lang="fr-FR" sz="2400" dirty="0">
                <a:hlinkClick r:id="rId2"/>
              </a:rPr>
              <a:t>https://developer.mozilla.org/en-US/docs/Web/HTTP/Headers/Keep-Alive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 err="1"/>
              <a:t>also</a:t>
            </a:r>
            <a:r>
              <a:rPr lang="fr-FR" sz="2400" dirty="0"/>
              <a:t> Http2: multiplex N </a:t>
            </a:r>
            <a:r>
              <a:rPr lang="fr-FR" sz="2400" dirty="0" err="1"/>
              <a:t>simultaneous</a:t>
            </a:r>
            <a:r>
              <a:rPr lang="fr-FR" sz="2400" dirty="0"/>
              <a:t> calls on 1 socket</a:t>
            </a:r>
          </a:p>
        </p:txBody>
      </p:sp>
    </p:spTree>
    <p:extLst>
      <p:ext uri="{BB962C8B-B14F-4D97-AF65-F5344CB8AC3E}">
        <p14:creationId xmlns:p14="http://schemas.microsoft.com/office/powerpoint/2010/main" val="139631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Extensible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9A00-A32D-174B-B39C-D3AFC5CC1675}"/>
              </a:ext>
            </a:extLst>
          </p:cNvPr>
          <p:cNvSpPr txBox="1"/>
          <p:nvPr/>
        </p:nvSpPr>
        <p:spPr>
          <a:xfrm>
            <a:off x="1785938" y="2314576"/>
            <a:ext cx="97600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Headers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in http </a:t>
            </a:r>
            <a:r>
              <a:rPr lang="fr-FR" sz="2400" dirty="0" err="1"/>
              <a:t>Request</a:t>
            </a:r>
            <a:r>
              <a:rPr lang="fr-FR" sz="2400" dirty="0"/>
              <a:t> and http </a:t>
            </a:r>
            <a:r>
              <a:rPr lang="fr-FR" sz="2400" dirty="0" err="1"/>
              <a:t>Response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 </a:t>
            </a:r>
            <a:r>
              <a:rPr lang="fr-FR" sz="2400" dirty="0" err="1"/>
              <a:t>constrained</a:t>
            </a:r>
            <a:r>
              <a:rPr lang="fr-FR" sz="2400" dirty="0"/>
              <a:t> by </a:t>
            </a:r>
            <a:r>
              <a:rPr lang="fr-FR" sz="2400" dirty="0" err="1"/>
              <a:t>spec</a:t>
            </a:r>
            <a:r>
              <a:rPr lang="fr-FR" sz="2400" dirty="0"/>
              <a:t> !! 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negotatiable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client and server</a:t>
            </a:r>
          </a:p>
          <a:p>
            <a:endParaRPr lang="fr-FR" sz="2400" dirty="0"/>
          </a:p>
          <a:p>
            <a:r>
              <a:rPr lang="fr-FR" sz="2400" dirty="0" err="1"/>
              <a:t>Unrecognized</a:t>
            </a:r>
            <a:r>
              <a:rPr lang="fr-FR" sz="2400" dirty="0"/>
              <a:t> headers =&gt; OK, </a:t>
            </a:r>
            <a:r>
              <a:rPr lang="fr-FR" sz="2400" dirty="0" err="1"/>
              <a:t>ignored</a:t>
            </a:r>
            <a:r>
              <a:rPr lang="fr-FR" sz="2400" dirty="0"/>
              <a:t>, but NOT an </a:t>
            </a:r>
            <a:r>
              <a:rPr lang="fr-FR" sz="2400" dirty="0" err="1"/>
              <a:t>error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Standard headers in http,</a:t>
            </a:r>
          </a:p>
          <a:p>
            <a:r>
              <a:rPr lang="fr-FR" sz="2400" dirty="0"/>
              <a:t>Example:  </a:t>
            </a:r>
            <a:r>
              <a:rPr lang="fr-FR" sz="2400" dirty="0" err="1"/>
              <a:t>caching</a:t>
            </a:r>
            <a:r>
              <a:rPr lang="fr-FR" sz="2400" dirty="0"/>
              <a:t>, compression, cookie, content-type, langage </a:t>
            </a:r>
            <a:r>
              <a:rPr lang="fr-FR" sz="2400" dirty="0" err="1"/>
              <a:t>preference</a:t>
            </a:r>
            <a:r>
              <a:rPr lang="fr-FR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65049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 : Client part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549BA-B6EA-8012-5864-0C1FF28F6683}"/>
              </a:ext>
            </a:extLst>
          </p:cNvPr>
          <p:cNvSpPr txBox="1"/>
          <p:nvPr/>
        </p:nvSpPr>
        <p:spPr>
          <a:xfrm>
            <a:off x="252413" y="1028343"/>
            <a:ext cx="75871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HttpClientMain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        Socket </a:t>
            </a:r>
            <a:r>
              <a:rPr lang="fr-FR" dirty="0" err="1"/>
              <a:t>socket</a:t>
            </a:r>
            <a:r>
              <a:rPr lang="fr-FR" dirty="0"/>
              <a:t> = </a:t>
            </a:r>
            <a:r>
              <a:rPr lang="fr-FR" b="1" dirty="0"/>
              <a:t>new 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SocketAddress</a:t>
            </a:r>
            <a:r>
              <a:rPr lang="fr-FR" dirty="0"/>
              <a:t> </a:t>
            </a:r>
            <a:r>
              <a:rPr lang="fr-FR" dirty="0" err="1"/>
              <a:t>socketAddress</a:t>
            </a:r>
            <a:r>
              <a:rPr lang="fr-FR" dirty="0"/>
              <a:t> = new </a:t>
            </a:r>
            <a:r>
              <a:rPr lang="fr-FR" b="1" dirty="0" err="1"/>
              <a:t>InetSocketAddress</a:t>
            </a:r>
            <a:r>
              <a:rPr lang="fr-FR" dirty="0"/>
              <a:t>("localhost", 8080);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connect</a:t>
            </a:r>
            <a:r>
              <a:rPr lang="fr-FR" dirty="0"/>
              <a:t>(</a:t>
            </a:r>
            <a:r>
              <a:rPr lang="fr-FR" dirty="0" err="1"/>
              <a:t>socketAddress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String </a:t>
            </a:r>
            <a:r>
              <a:rPr lang="fr-FR" dirty="0" err="1"/>
              <a:t>requestText</a:t>
            </a:r>
            <a:r>
              <a:rPr lang="fr-FR" dirty="0"/>
              <a:t> = "HTTP GET /</a:t>
            </a:r>
            <a:r>
              <a:rPr lang="fr-FR" dirty="0" err="1"/>
              <a:t>foo</a:t>
            </a:r>
            <a:r>
              <a:rPr lang="fr-FR" dirty="0"/>
              <a:t> HTTP/1.1\n"</a:t>
            </a:r>
          </a:p>
          <a:p>
            <a:r>
              <a:rPr lang="fr-FR" dirty="0"/>
              <a:t>                + "header1:value1\n"</a:t>
            </a:r>
          </a:p>
          <a:p>
            <a:r>
              <a:rPr lang="fr-FR" dirty="0"/>
              <a:t>                + "\n" // </a:t>
            </a:r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                ; // no </a:t>
            </a:r>
            <a:r>
              <a:rPr lang="fr-FR" dirty="0" err="1"/>
              <a:t>request</a:t>
            </a:r>
            <a:r>
              <a:rPr lang="fr-FR" dirty="0"/>
              <a:t> body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requestText.getBytes</a:t>
            </a:r>
            <a:r>
              <a:rPr lang="fr-FR" dirty="0"/>
              <a:t>());</a:t>
            </a:r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8125-44C3-B4CE-0481-EABF386B502D}"/>
              </a:ext>
            </a:extLst>
          </p:cNvPr>
          <p:cNvSpPr txBox="1"/>
          <p:nvPr/>
        </p:nvSpPr>
        <p:spPr>
          <a:xfrm>
            <a:off x="6227632" y="2681926"/>
            <a:ext cx="60044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socketLineReader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String line = </a:t>
            </a:r>
            <a:r>
              <a:rPr lang="fr-FR" dirty="0" err="1"/>
              <a:t>socketLineReader</a:t>
            </a:r>
            <a:r>
              <a:rPr lang="fr-FR" b="1" dirty="0" err="1"/>
              <a:t>.read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if (line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break;</a:t>
            </a:r>
          </a:p>
          <a:p>
            <a:r>
              <a:rPr lang="fr-FR" dirty="0"/>
              <a:t>            }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(line);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08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6483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program: Server 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9895-65C0-515D-176A-D8574AA21665}"/>
              </a:ext>
            </a:extLst>
          </p:cNvPr>
          <p:cNvSpPr txBox="1"/>
          <p:nvPr/>
        </p:nvSpPr>
        <p:spPr>
          <a:xfrm>
            <a:off x="-191779" y="671691"/>
            <a:ext cx="642028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</a:t>
            </a:r>
            <a:r>
              <a:rPr lang="fr-FR" dirty="0" err="1"/>
              <a:t>ServerSocket</a:t>
            </a:r>
            <a:r>
              <a:rPr lang="fr-FR" dirty="0"/>
              <a:t> </a:t>
            </a:r>
            <a:r>
              <a:rPr lang="fr-FR" dirty="0" err="1"/>
              <a:t>serverSocket</a:t>
            </a:r>
            <a:r>
              <a:rPr lang="fr-FR" dirty="0"/>
              <a:t> = new </a:t>
            </a:r>
            <a:r>
              <a:rPr lang="fr-FR" b="1" dirty="0" err="1"/>
              <a:t>ServerSocket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serverSocket.</a:t>
            </a:r>
            <a:r>
              <a:rPr lang="fr-FR" b="1" dirty="0" err="1"/>
              <a:t>bind</a:t>
            </a:r>
            <a:r>
              <a:rPr lang="fr-FR" dirty="0"/>
              <a:t>(new </a:t>
            </a:r>
            <a:r>
              <a:rPr lang="fr-FR" b="1" dirty="0" err="1"/>
              <a:t>InetSocketAddress</a:t>
            </a:r>
            <a:r>
              <a:rPr lang="fr-FR" dirty="0"/>
              <a:t>("localhost", 8080));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Socket </a:t>
            </a:r>
            <a:r>
              <a:rPr lang="fr-FR" b="1" dirty="0" err="1"/>
              <a:t>socket</a:t>
            </a:r>
            <a:r>
              <a:rPr lang="fr-FR" dirty="0"/>
              <a:t> = </a:t>
            </a:r>
            <a:r>
              <a:rPr lang="fr-FR" dirty="0" err="1"/>
              <a:t>serverSocket.</a:t>
            </a:r>
            <a:r>
              <a:rPr lang="fr-FR" b="1" dirty="0" err="1"/>
              <a:t>accept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accepted</a:t>
            </a:r>
            <a:r>
              <a:rPr lang="fr-FR" dirty="0"/>
              <a:t> socket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 </a:t>
            </a:r>
          </a:p>
          <a:p>
            <a:r>
              <a:rPr lang="fr-FR" dirty="0"/>
              <a:t>                 + </a:t>
            </a:r>
            <a:r>
              <a:rPr lang="fr-FR" dirty="0" err="1"/>
              <a:t>socket.getInetAddress</a:t>
            </a:r>
            <a:r>
              <a:rPr lang="fr-FR" dirty="0"/>
              <a:t>() + ":" + </a:t>
            </a:r>
            <a:r>
              <a:rPr lang="fr-FR" dirty="0" err="1"/>
              <a:t>socket.getPort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reqLine</a:t>
            </a:r>
            <a:r>
              <a:rPr lang="fr-FR" dirty="0"/>
              <a:t> = </a:t>
            </a:r>
            <a:r>
              <a:rPr lang="fr-FR" dirty="0" err="1"/>
              <a:t>socketReader.</a:t>
            </a:r>
            <a:r>
              <a:rPr lang="fr-FR" b="1" dirty="0" err="1"/>
              <a:t>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for(;;) {</a:t>
            </a:r>
          </a:p>
          <a:p>
            <a:r>
              <a:rPr lang="fr-FR" dirty="0"/>
              <a:t>                String </a:t>
            </a:r>
            <a:r>
              <a:rPr lang="fr-FR" dirty="0" err="1"/>
              <a:t>headerLine</a:t>
            </a:r>
            <a:r>
              <a:rPr lang="fr-FR" dirty="0"/>
              <a:t> = </a:t>
            </a:r>
            <a:r>
              <a:rPr lang="fr-FR" dirty="0" err="1"/>
              <a:t>socketReader.readLine</a:t>
            </a:r>
            <a:r>
              <a:rPr lang="fr-FR" dirty="0"/>
              <a:t>();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</a:t>
            </a:r>
            <a:r>
              <a:rPr lang="fr-FR" dirty="0"/>
              <a:t>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headerLine.isEmpty</a:t>
            </a:r>
            <a:r>
              <a:rPr lang="fr-FR" dirty="0"/>
              <a:t>()) {</a:t>
            </a:r>
          </a:p>
          <a:p>
            <a:r>
              <a:rPr lang="fr-FR" dirty="0"/>
              <a:t>                    // no more http header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79175-7512-90E2-24FD-7265EC9F6171}"/>
              </a:ext>
            </a:extLst>
          </p:cNvPr>
          <p:cNvSpPr txBox="1"/>
          <p:nvPr/>
        </p:nvSpPr>
        <p:spPr>
          <a:xfrm>
            <a:off x="5572836" y="2399021"/>
            <a:ext cx="67920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r>
              <a:rPr lang="fr-FR" dirty="0"/>
              <a:t>            //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body.. Not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    //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responseBody</a:t>
            </a:r>
            <a:r>
              <a:rPr lang="fr-FR" dirty="0"/>
              <a:t> = "&lt;html&gt;&lt;body&gt; Hello &lt;/body&gt;&lt;/html&gt;";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responseText</a:t>
            </a:r>
            <a:r>
              <a:rPr lang="fr-FR" dirty="0"/>
              <a:t> = "HTTP/1.1 200 OK\n"</a:t>
            </a:r>
          </a:p>
          <a:p>
            <a:r>
              <a:rPr lang="fr-FR" dirty="0"/>
              <a:t>                    + "header-key1:value1\n"</a:t>
            </a:r>
          </a:p>
          <a:p>
            <a:r>
              <a:rPr lang="fr-FR" dirty="0"/>
              <a:t>                    + "content-</a:t>
            </a:r>
            <a:r>
              <a:rPr lang="fr-FR" dirty="0" err="1"/>
              <a:t>length</a:t>
            </a:r>
            <a:r>
              <a:rPr lang="fr-FR" dirty="0"/>
              <a:t>:" + </a:t>
            </a:r>
            <a:r>
              <a:rPr lang="fr-FR" dirty="0" err="1"/>
              <a:t>responseBody.length</a:t>
            </a:r>
            <a:r>
              <a:rPr lang="fr-FR" dirty="0"/>
              <a:t>() +"\n"</a:t>
            </a:r>
          </a:p>
          <a:p>
            <a:r>
              <a:rPr lang="fr-FR" dirty="0"/>
              <a:t>                    + "\n" // </a:t>
            </a:r>
            <a:r>
              <a:rPr lang="fr-FR" dirty="0" err="1"/>
              <a:t>empty</a:t>
            </a:r>
            <a:endParaRPr lang="fr-FR" dirty="0"/>
          </a:p>
          <a:p>
            <a:r>
              <a:rPr lang="fr-FR" dirty="0"/>
              <a:t>                    + </a:t>
            </a:r>
            <a:r>
              <a:rPr lang="fr-FR" dirty="0" err="1"/>
              <a:t>responseBody</a:t>
            </a:r>
            <a:r>
              <a:rPr lang="fr-FR" dirty="0"/>
              <a:t>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responseText.getBytes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531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it</a:t>
            </a:r>
            <a:r>
              <a:rPr lang="fr-FR" dirty="0"/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3E2E8-45FF-458A-4ED0-188DCC1D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47" y="3429000"/>
            <a:ext cx="5151401" cy="201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514D0-1A10-39CE-6854-1CC7C5130B7E}"/>
              </a:ext>
            </a:extLst>
          </p:cNvPr>
          <p:cNvSpPr txBox="1"/>
          <p:nvPr/>
        </p:nvSpPr>
        <p:spPr>
          <a:xfrm>
            <a:off x="1064525" y="3234519"/>
            <a:ext cx="320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Type url:  http://localhost:8080/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ECAF7-2ACF-4CBE-05DC-8608647CD621}"/>
              </a:ext>
            </a:extLst>
          </p:cNvPr>
          <p:cNvSpPr txBox="1"/>
          <p:nvPr/>
        </p:nvSpPr>
        <p:spPr>
          <a:xfrm>
            <a:off x="1064525" y="2400088"/>
            <a:ext cx="2802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Server</a:t>
            </a:r>
          </a:p>
          <a:p>
            <a:endParaRPr lang="fr-FR" dirty="0"/>
          </a:p>
          <a:p>
            <a:r>
              <a:rPr lang="fr-FR" dirty="0"/>
              <a:t>Open Chrome Web Browser</a:t>
            </a:r>
          </a:p>
        </p:txBody>
      </p:sp>
      <p:pic>
        <p:nvPicPr>
          <p:cNvPr id="6146" name="Picture 2" descr="It works with images libres de droit, photos de It works ...">
            <a:extLst>
              <a:ext uri="{FF2B5EF4-FFF2-40B4-BE49-F238E27FC236}">
                <a16:creationId xmlns:a16="http://schemas.microsoft.com/office/drawing/2014/main" id="{349936FC-36F9-6539-AC33-93EB2EC4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85" y="4967784"/>
            <a:ext cx="2026105" cy="16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1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F12 (Chrome Debugger Tools &gt; Network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96AA-70FA-8B68-0E8F-A9014DDE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1" y="905828"/>
            <a:ext cx="10011237" cy="59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6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Client &amp; Server -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3F304-CB93-EEA2-F173-60F18CAF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15" y="1223058"/>
            <a:ext cx="6972904" cy="2819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47A71-E44F-0C13-0E9C-56B8EEB2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15" y="4473273"/>
            <a:ext cx="5353514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(or Postman)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9A44-8EBC-B254-24D0-8D1B1212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05" y="1706508"/>
            <a:ext cx="8863390" cy="4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7653-4DC4-21F8-3E2E-C94EE1C2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91" y="2698892"/>
            <a:ext cx="10515600" cy="1325563"/>
          </a:xfrm>
        </p:spPr>
        <p:txBody>
          <a:bodyPr/>
          <a:lstStyle/>
          <a:p>
            <a:r>
              <a:rPr lang="fr-FR" dirty="0"/>
              <a:t>ANNEXE … </a:t>
            </a:r>
            <a:br>
              <a:rPr lang="fr-FR" dirty="0"/>
            </a:br>
            <a:r>
              <a:rPr lang="fr-FR" dirty="0" err="1"/>
              <a:t>equivalent</a:t>
            </a:r>
            <a:r>
              <a:rPr lang="fr-FR" dirty="0"/>
              <a:t> Server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3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Network </a:t>
            </a:r>
            <a:r>
              <a:rPr lang="fr-FR" dirty="0" err="1"/>
              <a:t>Protocols</a:t>
            </a:r>
            <a:r>
              <a:rPr lang="fr-FR" dirty="0"/>
              <a:t>: TCP-IP, DNS, Http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DD7F-1FF7-D847-6D9C-30235E266F4F}"/>
              </a:ext>
            </a:extLst>
          </p:cNvPr>
          <p:cNvSpPr txBox="1"/>
          <p:nvPr/>
        </p:nvSpPr>
        <p:spPr>
          <a:xfrm>
            <a:off x="2351966" y="1837899"/>
            <a:ext cx="879067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happen</a:t>
            </a:r>
            <a:r>
              <a:rPr lang="fr-FR" sz="2800" dirty="0"/>
              <a:t> on the network </a:t>
            </a:r>
          </a:p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type  in </a:t>
            </a:r>
            <a:r>
              <a:rPr lang="fr-FR" sz="2800" dirty="0" err="1"/>
              <a:t>your</a:t>
            </a:r>
            <a:r>
              <a:rPr lang="fr-FR" sz="2800" dirty="0"/>
              <a:t> Browser  </a:t>
            </a:r>
          </a:p>
          <a:p>
            <a:endParaRPr lang="fr-FR" sz="2800" dirty="0"/>
          </a:p>
          <a:p>
            <a:r>
              <a:rPr lang="fr-FR" sz="2800" dirty="0"/>
              <a:t>« https://www.google.com»</a:t>
            </a:r>
          </a:p>
          <a:p>
            <a:endParaRPr lang="fr-FR" sz="2800" dirty="0"/>
          </a:p>
          <a:p>
            <a:r>
              <a:rPr lang="fr-FR" sz="2800" dirty="0"/>
              <a:t>« https://github.com/</a:t>
            </a:r>
            <a:r>
              <a:rPr lang="fr-FR" sz="2800" dirty="0" err="1"/>
              <a:t>Arnaud-Nauwynck?tab</a:t>
            </a:r>
            <a:r>
              <a:rPr lang="fr-FR" sz="2800" dirty="0"/>
              <a:t>=repositories»</a:t>
            </a:r>
          </a:p>
          <a:p>
            <a:endParaRPr lang="fr-FR" sz="2800" dirty="0"/>
          </a:p>
          <a:p>
            <a:r>
              <a:rPr lang="fr-FR" sz="2800" dirty="0"/>
              <a:t>« http://localhost:8080/</a:t>
            </a:r>
            <a:r>
              <a:rPr lang="fr-FR" sz="2800" dirty="0" err="1"/>
              <a:t>bar?query</a:t>
            </a:r>
            <a:r>
              <a:rPr lang="fr-FR" sz="2800" dirty="0"/>
              <a:t>=</a:t>
            </a:r>
            <a:r>
              <a:rPr lang="fr-FR" sz="2800" dirty="0" err="1"/>
              <a:t>xyz#baz</a:t>
            </a:r>
            <a:r>
              <a:rPr lang="fr-FR" sz="2800" dirty="0"/>
              <a:t>»</a:t>
            </a:r>
          </a:p>
          <a:p>
            <a:endParaRPr lang="fr-FR" sz="2800" dirty="0"/>
          </a:p>
          <a:p>
            <a:r>
              <a:rPr lang="fr-FR" sz="28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D3BA-E754-785B-7117-E20961B1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Java Server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= 1 line of code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891FE-C536-5036-52A9-A0EEC4E0FC63}"/>
              </a:ext>
            </a:extLst>
          </p:cNvPr>
          <p:cNvSpPr txBox="1"/>
          <p:nvPr/>
        </p:nvSpPr>
        <p:spPr>
          <a:xfrm>
            <a:off x="1528549" y="2315569"/>
            <a:ext cx="76660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Actually</a:t>
            </a:r>
            <a:r>
              <a:rPr lang="fr-FR" sz="2800" dirty="0"/>
              <a:t> more « &lt;xml&gt; &lt;/xml&gt; » in </a:t>
            </a:r>
            <a:r>
              <a:rPr lang="fr-FR" sz="2800" dirty="0" err="1"/>
              <a:t>maven</a:t>
            </a:r>
            <a:r>
              <a:rPr lang="fr-FR" sz="2800" dirty="0"/>
              <a:t> pom.xml </a:t>
            </a:r>
            <a:br>
              <a:rPr lang="fr-FR" sz="2800" dirty="0"/>
            </a:br>
            <a:r>
              <a:rPr lang="fr-FR" sz="2800" dirty="0"/>
              <a:t>               </a:t>
            </a:r>
            <a:r>
              <a:rPr lang="fr-FR" sz="2800" dirty="0" err="1"/>
              <a:t>than</a:t>
            </a:r>
            <a:r>
              <a:rPr lang="fr-FR" sz="2800" dirty="0"/>
              <a:t> in java</a:t>
            </a:r>
          </a:p>
          <a:p>
            <a:endParaRPr lang="fr-FR" sz="2800" dirty="0"/>
          </a:p>
          <a:p>
            <a:r>
              <a:rPr lang="fr-FR" sz="2800" dirty="0"/>
              <a:t>And more java « @annotation » </a:t>
            </a:r>
          </a:p>
          <a:p>
            <a:r>
              <a:rPr lang="fr-FR" sz="2800" dirty="0"/>
              <a:t>        </a:t>
            </a:r>
            <a:r>
              <a:rPr lang="fr-FR" sz="2800" dirty="0" err="1"/>
              <a:t>than</a:t>
            </a:r>
            <a:r>
              <a:rPr lang="fr-FR" sz="2800" dirty="0"/>
              <a:t> java « {code} »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B14A7-FF24-CC12-33D7-3E642BF839DD}"/>
              </a:ext>
            </a:extLst>
          </p:cNvPr>
          <p:cNvSpPr txBox="1"/>
          <p:nvPr/>
        </p:nvSpPr>
        <p:spPr>
          <a:xfrm>
            <a:off x="3348250" y="4999630"/>
            <a:ext cx="5330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hlinkClick r:id="rId2"/>
              </a:rPr>
              <a:t>https://start.spring.io/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1008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1A47-69F0-8314-5061-6AC0BFBE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2"/>
            <a:ext cx="10515600" cy="1325563"/>
          </a:xfrm>
        </p:spPr>
        <p:txBody>
          <a:bodyPr/>
          <a:lstStyle/>
          <a:p>
            <a:pPr algn="ctr"/>
            <a:r>
              <a:rPr lang="fr-FR" sz="4400" dirty="0">
                <a:hlinkClick r:id="rId2"/>
              </a:rPr>
              <a:t>https://start.spring.io/</a:t>
            </a:r>
            <a:br>
              <a:rPr lang="fr-FR" sz="4400" dirty="0"/>
            </a:br>
            <a:r>
              <a:rPr lang="fr-FR" sz="4400" dirty="0" err="1"/>
              <a:t>add</a:t>
            </a:r>
            <a:r>
              <a:rPr lang="fr-FR" sz="4400" dirty="0"/>
              <a:t> </a:t>
            </a:r>
            <a:r>
              <a:rPr lang="fr-FR" sz="4400" dirty="0" err="1"/>
              <a:t>dependency</a:t>
            </a:r>
            <a:r>
              <a:rPr lang="fr-FR" sz="4400" dirty="0"/>
              <a:t> « WEB »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44F-FC56-5769-7169-2A7BB144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1394135"/>
            <a:ext cx="10085695" cy="54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26D-35A4-5810-363A-27181943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Click « </a:t>
            </a:r>
            <a:r>
              <a:rPr lang="fr-FR" dirty="0" err="1"/>
              <a:t>Generate</a:t>
            </a:r>
            <a:r>
              <a:rPr lang="fr-FR" dirty="0"/>
              <a:t> », </a:t>
            </a:r>
            <a:r>
              <a:rPr lang="fr-FR" dirty="0" err="1"/>
              <a:t>Unzip</a:t>
            </a:r>
            <a:r>
              <a:rPr lang="fr-FR" dirty="0"/>
              <a:t>, Import in IDE,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E279-932F-5014-DB13-064A4B23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97" y="1369093"/>
            <a:ext cx="9635319" cy="51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9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FB31-B88F-7C6E-8D57-4E81A289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Coffee Break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729CB-7494-4069-7CF5-4AE2053F376C}"/>
              </a:ext>
            </a:extLst>
          </p:cNvPr>
          <p:cNvSpPr txBox="1"/>
          <p:nvPr/>
        </p:nvSpPr>
        <p:spPr>
          <a:xfrm>
            <a:off x="3207223" y="3038201"/>
            <a:ext cx="6510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http(s) </a:t>
            </a:r>
            <a:r>
              <a:rPr lang="fr-FR" sz="2800" dirty="0" err="1"/>
              <a:t>is</a:t>
            </a:r>
            <a:r>
              <a:rPr lang="fr-FR" sz="2800" dirty="0"/>
              <a:t> a Simple </a:t>
            </a:r>
            <a:r>
              <a:rPr lang="fr-FR" sz="2800" dirty="0" err="1"/>
              <a:t>protocol</a:t>
            </a:r>
            <a:r>
              <a:rPr lang="fr-FR" sz="2800" dirty="0"/>
              <a:t> on top of TCP-IP</a:t>
            </a:r>
          </a:p>
          <a:p>
            <a:endParaRPr lang="fr-FR" sz="2800" dirty="0"/>
          </a:p>
          <a:p>
            <a:r>
              <a:rPr lang="fr-FR" sz="2800" dirty="0"/>
              <a:t>Extensible by Headers</a:t>
            </a:r>
          </a:p>
          <a:p>
            <a:endParaRPr lang="fr-FR" sz="2800" dirty="0"/>
          </a:p>
          <a:p>
            <a:r>
              <a:rPr lang="fr-FR" sz="2800" dirty="0"/>
              <a:t>Simple to </a:t>
            </a:r>
            <a:r>
              <a:rPr lang="fr-FR" sz="2800" dirty="0" err="1"/>
              <a:t>write</a:t>
            </a:r>
            <a:r>
              <a:rPr lang="fr-FR" sz="2800" dirty="0"/>
              <a:t> a Client / Server program</a:t>
            </a:r>
          </a:p>
          <a:p>
            <a:endParaRPr lang="fr-FR" sz="2800" dirty="0"/>
          </a:p>
          <a:p>
            <a:r>
              <a:rPr lang="fr-FR" sz="2800" dirty="0" err="1"/>
              <a:t>Widely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…  The </a:t>
            </a:r>
            <a:r>
              <a:rPr lang="fr-FR" sz="2800" dirty="0" err="1"/>
              <a:t>core</a:t>
            </a:r>
            <a:r>
              <a:rPr lang="fr-FR" sz="2800" dirty="0"/>
              <a:t> of Web</a:t>
            </a:r>
          </a:p>
        </p:txBody>
      </p:sp>
    </p:spTree>
    <p:extLst>
      <p:ext uri="{BB962C8B-B14F-4D97-AF65-F5344CB8AC3E}">
        <p14:creationId xmlns:p14="http://schemas.microsoft.com/office/powerpoint/2010/main" val="233860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8724-D94E-F804-3CB9-C7016893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on http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3EB84-A40D-736F-4EAB-3B93965674AD}"/>
              </a:ext>
            </a:extLst>
          </p:cNvPr>
          <p:cNvSpPr txBox="1"/>
          <p:nvPr/>
        </p:nvSpPr>
        <p:spPr>
          <a:xfrm>
            <a:off x="2174990" y="1806054"/>
            <a:ext cx="9885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Theory: </a:t>
            </a:r>
          </a:p>
          <a:p>
            <a:r>
              <a:rPr lang="fr-FR" sz="2400" dirty="0" err="1"/>
              <a:t>Some</a:t>
            </a:r>
            <a:r>
              <a:rPr lang="fr-FR" sz="2400" dirty="0"/>
              <a:t> Standard </a:t>
            </a:r>
            <a:r>
              <a:rPr lang="fr-FR" sz="2400" dirty="0" err="1"/>
              <a:t>status</a:t>
            </a:r>
            <a:r>
              <a:rPr lang="fr-FR" sz="2400" dirty="0"/>
              <a:t> code / headers   </a:t>
            </a:r>
            <a:r>
              <a:rPr lang="fr-FR" sz="2400" dirty="0" err="1"/>
              <a:t>imposed</a:t>
            </a:r>
            <a:r>
              <a:rPr lang="fr-FR" sz="2400" dirty="0"/>
              <a:t> by W3C  </a:t>
            </a:r>
            <a:r>
              <a:rPr lang="fr-FR" sz="2400" dirty="0" err="1"/>
              <a:t>spec</a:t>
            </a:r>
            <a:endParaRPr lang="fr-FR" sz="2400" dirty="0"/>
          </a:p>
          <a:p>
            <a:r>
              <a:rPr lang="fr-FR" sz="2400" dirty="0" err="1"/>
              <a:t>Mostly</a:t>
            </a:r>
            <a:r>
              <a:rPr lang="fr-FR" sz="2400" dirty="0"/>
              <a:t> FREE to </a:t>
            </a:r>
            <a:r>
              <a:rPr lang="fr-FR" sz="2400" dirty="0" err="1"/>
              <a:t>choose</a:t>
            </a:r>
            <a:r>
              <a:rPr lang="fr-FR" sz="2400" dirty="0"/>
              <a:t> URL, Header and Content</a:t>
            </a:r>
          </a:p>
          <a:p>
            <a:endParaRPr lang="fr-FR" sz="2400" dirty="0"/>
          </a:p>
          <a:p>
            <a:r>
              <a:rPr lang="fr-FR" sz="2400" u="sng" dirty="0"/>
              <a:t>Practices:</a:t>
            </a:r>
          </a:p>
          <a:p>
            <a:r>
              <a:rPr lang="fr-FR" sz="2400" dirty="0"/>
              <a:t>How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real life</a:t>
            </a:r>
          </a:p>
          <a:p>
            <a:endParaRPr lang="fr-FR" sz="2400" dirty="0"/>
          </a:p>
          <a:p>
            <a:r>
              <a:rPr lang="fr-FR" sz="2400" dirty="0" err="1"/>
              <a:t>Sample</a:t>
            </a:r>
            <a:r>
              <a:rPr lang="fr-FR" sz="2400" dirty="0"/>
              <a:t> « type of servers »: </a:t>
            </a:r>
            <a:r>
              <a:rPr lang="fr-FR" sz="2400" dirty="0" err="1"/>
              <a:t>Static</a:t>
            </a:r>
            <a:r>
              <a:rPr lang="fr-FR" sz="2400" dirty="0"/>
              <a:t> CDN Pages, Dynamic Server Pages, </a:t>
            </a:r>
          </a:p>
          <a:p>
            <a:r>
              <a:rPr lang="fr-FR" sz="2400" dirty="0"/>
              <a:t>       http 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 servers), Frontend/Backend N-Tiers architecture</a:t>
            </a:r>
          </a:p>
          <a:p>
            <a:endParaRPr lang="fr-FR" sz="2400" dirty="0"/>
          </a:p>
          <a:p>
            <a:r>
              <a:rPr lang="fr-FR" sz="2400" dirty="0" err="1"/>
              <a:t>Rest</a:t>
            </a:r>
            <a:r>
              <a:rPr lang="fr-FR" sz="2400" dirty="0"/>
              <a:t>, web </a:t>
            </a:r>
            <a:r>
              <a:rPr lang="fr-FR" sz="2400" dirty="0" err="1"/>
              <a:t>naming</a:t>
            </a:r>
            <a:r>
              <a:rPr lang="fr-FR" sz="2400" dirty="0"/>
              <a:t> conventions &amp; Best practices</a:t>
            </a:r>
          </a:p>
          <a:p>
            <a:endParaRPr lang="fr-FR" sz="2400" dirty="0"/>
          </a:p>
          <a:p>
            <a:r>
              <a:rPr lang="fr-FR" sz="2400" dirty="0"/>
              <a:t>Gateway, Virtual Hosts, Proxy, Security Proxy ...</a:t>
            </a:r>
          </a:p>
        </p:txBody>
      </p:sp>
    </p:spTree>
    <p:extLst>
      <p:ext uri="{BB962C8B-B14F-4D97-AF65-F5344CB8AC3E}">
        <p14:creationId xmlns:p14="http://schemas.microsoft.com/office/powerpoint/2010/main" val="197141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Code Family: 200, 300, 400, 500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3357-7779-9895-C11A-FF78E58DB5EB}"/>
              </a:ext>
            </a:extLst>
          </p:cNvPr>
          <p:cNvSpPr txBox="1"/>
          <p:nvPr/>
        </p:nvSpPr>
        <p:spPr>
          <a:xfrm>
            <a:off x="838200" y="188794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200, 201, 202 …    =  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B9843-8DDB-ACB5-3423-C30A111A4387}"/>
              </a:ext>
            </a:extLst>
          </p:cNvPr>
          <p:cNvSpPr txBox="1"/>
          <p:nvPr/>
        </p:nvSpPr>
        <p:spPr>
          <a:xfrm>
            <a:off x="838200" y="3018430"/>
            <a:ext cx="1055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300, 301, 302 …    =  </a:t>
            </a:r>
            <a:r>
              <a:rPr lang="fr-FR" sz="2800" dirty="0" err="1"/>
              <a:t>maybe</a:t>
            </a:r>
            <a:r>
              <a:rPr lang="fr-FR" sz="2800" dirty="0"/>
              <a:t> ok, but </a:t>
            </a:r>
            <a:r>
              <a:rPr lang="fr-FR" sz="2800" dirty="0" err="1"/>
              <a:t>temporary</a:t>
            </a:r>
            <a:r>
              <a:rPr lang="fr-FR" sz="2800" dirty="0"/>
              <a:t> </a:t>
            </a:r>
            <a:r>
              <a:rPr lang="fr-FR" sz="2800" dirty="0" err="1"/>
              <a:t>unavailable</a:t>
            </a:r>
            <a:r>
              <a:rPr lang="fr-FR" sz="2800" dirty="0"/>
              <a:t>, </a:t>
            </a:r>
            <a:r>
              <a:rPr lang="fr-FR" sz="2800" dirty="0" err="1"/>
              <a:t>redirected</a:t>
            </a:r>
            <a:r>
              <a:rPr lang="fr-FR" sz="2800" dirty="0"/>
              <a:t>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F1F5-8737-A8F7-9EE2-7AA3881534B2}"/>
              </a:ext>
            </a:extLst>
          </p:cNvPr>
          <p:cNvSpPr txBox="1"/>
          <p:nvPr/>
        </p:nvSpPr>
        <p:spPr>
          <a:xfrm>
            <a:off x="881418" y="4148919"/>
            <a:ext cx="620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400, 401, 402 …    =  ERROR on client-</a:t>
            </a:r>
            <a:r>
              <a:rPr lang="fr-FR" sz="2800" dirty="0" err="1"/>
              <a:t>side</a:t>
            </a:r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5801D-FAC2-9EB2-C040-FFC8AFEDCD09}"/>
              </a:ext>
            </a:extLst>
          </p:cNvPr>
          <p:cNvSpPr txBox="1"/>
          <p:nvPr/>
        </p:nvSpPr>
        <p:spPr>
          <a:xfrm>
            <a:off x="881418" y="5320352"/>
            <a:ext cx="631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500, 501, 502 …    =  ERROR on server-</a:t>
            </a:r>
            <a:r>
              <a:rPr lang="fr-FR" sz="2800" dirty="0" err="1"/>
              <a:t>side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0602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47625"/>
            <a:ext cx="12149137" cy="12573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Common http </a:t>
            </a:r>
            <a:r>
              <a:rPr lang="fr-FR" dirty="0" err="1"/>
              <a:t>Status</a:t>
            </a:r>
            <a:r>
              <a:rPr lang="fr-FR" dirty="0"/>
              <a:t> Codes</a:t>
            </a:r>
            <a:br>
              <a:rPr lang="fr-FR" dirty="0"/>
            </a:br>
            <a:r>
              <a:rPr lang="fr-FR" sz="4000" dirty="0">
                <a:hlinkClick r:id="rId2"/>
              </a:rPr>
              <a:t>https://developer.mozilla.org/en-US/docs/Web/HTTP/Status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A5E44-30D7-180D-8C70-04901C3A2B73}"/>
              </a:ext>
            </a:extLst>
          </p:cNvPr>
          <p:cNvSpPr txBox="1"/>
          <p:nvPr/>
        </p:nvSpPr>
        <p:spPr>
          <a:xfrm>
            <a:off x="2851814" y="1777479"/>
            <a:ext cx="9273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303 =  </a:t>
            </a:r>
            <a:r>
              <a:rPr lang="fr-FR" sz="2800" dirty="0" err="1"/>
              <a:t>redirecting</a:t>
            </a:r>
            <a:r>
              <a:rPr lang="fr-FR" sz="2800" dirty="0"/>
              <a:t> … </a:t>
            </a:r>
            <a:r>
              <a:rPr lang="fr-FR" sz="2800" dirty="0" err="1"/>
              <a:t>example</a:t>
            </a:r>
            <a:r>
              <a:rPr lang="fr-FR" sz="2800" dirty="0"/>
              <a:t> to login page (for </a:t>
            </a:r>
            <a:r>
              <a:rPr lang="fr-FR" sz="2800" dirty="0" err="1"/>
              <a:t>authentication</a:t>
            </a:r>
            <a:r>
              <a:rPr lang="fr-FR" sz="2800" dirty="0"/>
              <a:t>)</a:t>
            </a:r>
          </a:p>
          <a:p>
            <a:r>
              <a:rPr lang="fr-FR" sz="2800" dirty="0"/>
              <a:t>304 = not </a:t>
            </a:r>
            <a:r>
              <a:rPr lang="fr-FR" sz="2800" dirty="0" err="1"/>
              <a:t>modified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F9F96-0232-E12D-B10E-20A915F29B59}"/>
              </a:ext>
            </a:extLst>
          </p:cNvPr>
          <p:cNvSpPr txBox="1"/>
          <p:nvPr/>
        </p:nvSpPr>
        <p:spPr>
          <a:xfrm>
            <a:off x="2851814" y="3162655"/>
            <a:ext cx="70996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401 =  </a:t>
            </a:r>
            <a:r>
              <a:rPr lang="fr-FR" sz="2800" dirty="0" err="1"/>
              <a:t>unauthorized</a:t>
            </a:r>
            <a:r>
              <a:rPr lang="fr-FR" sz="2800" dirty="0"/>
              <a:t> (</a:t>
            </a:r>
            <a:r>
              <a:rPr lang="fr-FR" sz="2800" dirty="0" err="1"/>
              <a:t>unauthencated</a:t>
            </a:r>
            <a:r>
              <a:rPr lang="fr-FR" sz="2800" dirty="0"/>
              <a:t>)</a:t>
            </a:r>
          </a:p>
          <a:p>
            <a:r>
              <a:rPr lang="fr-FR" sz="2800" dirty="0"/>
              <a:t>403 = </a:t>
            </a:r>
            <a:r>
              <a:rPr lang="fr-FR" sz="2800" dirty="0" err="1"/>
              <a:t>Forbidden</a:t>
            </a:r>
            <a:endParaRPr lang="fr-FR" sz="2800" dirty="0"/>
          </a:p>
          <a:p>
            <a:r>
              <a:rPr lang="fr-FR" sz="2800" dirty="0"/>
              <a:t>404 =  Not </a:t>
            </a:r>
            <a:r>
              <a:rPr lang="fr-FR" sz="2800" dirty="0" err="1"/>
              <a:t>Found</a:t>
            </a:r>
            <a:r>
              <a:rPr lang="fr-FR" sz="2800" dirty="0"/>
              <a:t> (</a:t>
            </a:r>
            <a:r>
              <a:rPr lang="fr-FR" sz="2800" dirty="0" err="1"/>
              <a:t>bad</a:t>
            </a:r>
            <a:r>
              <a:rPr lang="fr-FR" sz="2800" dirty="0"/>
              <a:t> url or </a:t>
            </a:r>
            <a:r>
              <a:rPr lang="fr-FR" sz="2800" dirty="0" err="1"/>
              <a:t>resource</a:t>
            </a:r>
            <a:r>
              <a:rPr lang="fr-FR" sz="2800" dirty="0"/>
              <a:t> not </a:t>
            </a:r>
            <a:r>
              <a:rPr lang="fr-FR" sz="2800" dirty="0" err="1"/>
              <a:t>exist</a:t>
            </a:r>
            <a:r>
              <a:rPr lang="fr-FR" sz="2800" dirty="0"/>
              <a:t>)</a:t>
            </a:r>
          </a:p>
          <a:p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C72F-CBA5-5A39-2C6C-E710F9E57410}"/>
              </a:ext>
            </a:extLst>
          </p:cNvPr>
          <p:cNvSpPr txBox="1"/>
          <p:nvPr/>
        </p:nvSpPr>
        <p:spPr>
          <a:xfrm>
            <a:off x="2851814" y="5043204"/>
            <a:ext cx="40139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 = </a:t>
            </a:r>
            <a:r>
              <a:rPr lang="fr-FR" sz="2800" dirty="0" err="1"/>
              <a:t>internal</a:t>
            </a:r>
            <a:r>
              <a:rPr lang="fr-FR" sz="2800" dirty="0"/>
              <a:t> server </a:t>
            </a:r>
            <a:r>
              <a:rPr lang="fr-FR" sz="2800" dirty="0" err="1"/>
              <a:t>error</a:t>
            </a:r>
            <a:endParaRPr lang="fr-FR" sz="2800" dirty="0"/>
          </a:p>
          <a:p>
            <a:r>
              <a:rPr lang="fr-FR" sz="2800" dirty="0"/>
              <a:t>502 = Bad Gateway</a:t>
            </a:r>
          </a:p>
          <a:p>
            <a:r>
              <a:rPr lang="fr-FR" sz="2800" dirty="0"/>
              <a:t>503 = Service </a:t>
            </a:r>
            <a:r>
              <a:rPr lang="fr-FR" sz="2800" dirty="0" err="1"/>
              <a:t>Unavailable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8616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1459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GET = </a:t>
            </a:r>
            <a:r>
              <a:rPr lang="fr-FR" sz="3200" dirty="0" err="1"/>
              <a:t>readonly</a:t>
            </a:r>
            <a:r>
              <a:rPr lang="fr-FR" sz="3200" dirty="0"/>
              <a:t> to </a:t>
            </a:r>
            <a:r>
              <a:rPr lang="fr-FR" sz="3200" dirty="0" err="1"/>
              <a:t>get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content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PUT = update an </a:t>
            </a:r>
            <a:r>
              <a:rPr lang="fr-FR" sz="3200" dirty="0" err="1"/>
              <a:t>existing</a:t>
            </a:r>
            <a:r>
              <a:rPr lang="fr-FR" sz="3200" dirty="0"/>
              <a:t>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will</a:t>
            </a:r>
            <a:r>
              <a:rPr lang="fr-FR" sz="3200" dirty="0"/>
              <a:t> </a:t>
            </a:r>
            <a:r>
              <a:rPr lang="fr-FR" sz="3200" dirty="0" err="1"/>
              <a:t>overwrite</a:t>
            </a:r>
            <a:r>
              <a:rPr lang="fr-FR" sz="3200" dirty="0"/>
              <a:t>/update </a:t>
            </a:r>
            <a:r>
              <a:rPr lang="fr-FR" sz="3200" dirty="0" err="1"/>
              <a:t>resource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POST = </a:t>
            </a:r>
            <a:r>
              <a:rPr lang="fr-FR" sz="3200" dirty="0" err="1"/>
              <a:t>create</a:t>
            </a:r>
            <a:r>
              <a:rPr lang="fr-FR" sz="3200" dirty="0"/>
              <a:t> a new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(NOT 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create</a:t>
            </a:r>
            <a:r>
              <a:rPr lang="fr-FR" sz="3200" dirty="0"/>
              <a:t> a new one </a:t>
            </a:r>
            <a:r>
              <a:rPr lang="fr-FR" sz="3200" dirty="0" err="1"/>
              <a:t>each</a:t>
            </a:r>
            <a:r>
              <a:rPr lang="fr-FR" sz="32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23372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(bis):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9986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DELETE = </a:t>
            </a:r>
            <a:r>
              <a:rPr lang="fr-FR" sz="3200" dirty="0" err="1"/>
              <a:t>delete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by </a:t>
            </a:r>
            <a:r>
              <a:rPr lang="fr-FR" sz="3200" dirty="0" err="1"/>
              <a:t>its</a:t>
            </a:r>
            <a:r>
              <a:rPr lang="fr-FR" sz="3200" dirty="0"/>
              <a:t> id/</a:t>
            </a:r>
            <a:r>
              <a:rPr lang="fr-FR" sz="3200" dirty="0" err="1"/>
              <a:t>path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HEAD = </a:t>
            </a:r>
            <a:r>
              <a:rPr lang="fr-FR" sz="3200" dirty="0" err="1"/>
              <a:t>only</a:t>
            </a:r>
            <a:r>
              <a:rPr lang="fr-FR" sz="3200" dirty="0"/>
              <a:t> </a:t>
            </a:r>
            <a:r>
              <a:rPr lang="fr-FR" sz="3200" dirty="0" err="1"/>
              <a:t>get</a:t>
            </a:r>
            <a:r>
              <a:rPr lang="fr-FR" sz="3200" dirty="0"/>
              <a:t> http headers </a:t>
            </a:r>
            <a:r>
              <a:rPr lang="fr-FR" sz="3200" dirty="0" err="1"/>
              <a:t>corresponding</a:t>
            </a:r>
            <a:r>
              <a:rPr lang="fr-FR" sz="3200" dirty="0"/>
              <a:t> to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)  … fast checking if </a:t>
            </a:r>
            <a:r>
              <a:rPr lang="fr-FR" sz="3200" dirty="0" err="1"/>
              <a:t>exist</a:t>
            </a:r>
            <a:r>
              <a:rPr lang="fr-FR" sz="3200" dirty="0"/>
              <a:t>/</a:t>
            </a:r>
            <a:r>
              <a:rPr lang="fr-FR" sz="3200" dirty="0" err="1"/>
              <a:t>modified</a:t>
            </a:r>
            <a:r>
              <a:rPr lang="fr-FR" sz="3200" dirty="0"/>
              <a:t> </a:t>
            </a:r>
            <a:r>
              <a:rPr lang="fr-FR" sz="3200" dirty="0" err="1"/>
              <a:t>since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PATCH = partial update of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</a:t>
            </a:r>
            <a:r>
              <a:rPr lang="fr-FR" sz="3200" dirty="0" err="1"/>
              <a:t>maybe</a:t>
            </a:r>
            <a:r>
              <a:rPr lang="fr-FR" sz="3200" dirty="0"/>
              <a:t> NOT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insert,</a:t>
            </a:r>
            <a:br>
              <a:rPr lang="fr-FR" sz="3200" dirty="0"/>
            </a:br>
            <a:r>
              <a:rPr lang="fr-FR" sz="3200" dirty="0"/>
              <a:t>             or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update)</a:t>
            </a:r>
          </a:p>
        </p:txBody>
      </p:sp>
    </p:spTree>
    <p:extLst>
      <p:ext uri="{BB962C8B-B14F-4D97-AF65-F5344CB8AC3E}">
        <p14:creationId xmlns:p14="http://schemas.microsoft.com/office/powerpoint/2010/main" val="100678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203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Simple case: http </a:t>
            </a:r>
            <a:r>
              <a:rPr lang="fr-FR" dirty="0" err="1"/>
              <a:t>Rest</a:t>
            </a:r>
            <a:r>
              <a:rPr lang="fr-FR" dirty="0"/>
              <a:t> Server </a:t>
            </a:r>
            <a:r>
              <a:rPr lang="fr-FR" dirty="0" err="1"/>
              <a:t>responding</a:t>
            </a:r>
            <a:br>
              <a:rPr lang="fr-FR" dirty="0"/>
            </a:br>
            <a:r>
              <a:rPr lang="fr-FR" dirty="0"/>
              <a:t>ONLY *.html/*.</a:t>
            </a:r>
            <a:r>
              <a:rPr lang="fr-FR" dirty="0" err="1"/>
              <a:t>js</a:t>
            </a:r>
            <a:r>
              <a:rPr lang="fr-FR" dirty="0"/>
              <a:t>/*.</a:t>
            </a:r>
            <a:r>
              <a:rPr lang="fr-FR" dirty="0" err="1"/>
              <a:t>css</a:t>
            </a:r>
            <a:r>
              <a:rPr lang="fr-FR" dirty="0"/>
              <a:t>/*.png/… </a:t>
            </a:r>
            <a:br>
              <a:rPr lang="fr-FR" dirty="0"/>
            </a:br>
            <a:r>
              <a:rPr lang="fr-FR" dirty="0" err="1"/>
              <a:t>static</a:t>
            </a:r>
            <a:r>
              <a:rPr lang="fr-FR" dirty="0"/>
              <a:t> page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D8208-4BAA-E915-C7EE-EBAF9A4EE467}"/>
              </a:ext>
            </a:extLst>
          </p:cNvPr>
          <p:cNvSpPr txBox="1"/>
          <p:nvPr/>
        </p:nvSpPr>
        <p:spPr>
          <a:xfrm>
            <a:off x="592057" y="2319598"/>
            <a:ext cx="6066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 err="1"/>
              <a:t>Static</a:t>
            </a:r>
            <a:r>
              <a:rPr lang="fr-FR" sz="3200" b="1" dirty="0"/>
              <a:t> Web Page Server</a:t>
            </a:r>
            <a:endParaRPr lang="fr-F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882F-20F7-ECB8-385F-480DE36503FB}"/>
              </a:ext>
            </a:extLst>
          </p:cNvPr>
          <p:cNvSpPr txBox="1"/>
          <p:nvPr/>
        </p:nvSpPr>
        <p:spPr>
          <a:xfrm>
            <a:off x="1575263" y="5821693"/>
            <a:ext cx="7137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Example: Nginx, Apache, </a:t>
            </a:r>
            <a:r>
              <a:rPr lang="fr-FR" sz="2800" dirty="0" err="1"/>
              <a:t>Github</a:t>
            </a:r>
            <a:r>
              <a:rPr lang="fr-FR" sz="2800" dirty="0"/>
              <a:t> Pages, </a:t>
            </a:r>
            <a:r>
              <a:rPr lang="fr-FR" sz="2800" dirty="0" err="1"/>
              <a:t>CDNs</a:t>
            </a:r>
            <a:r>
              <a:rPr lang="fr-FR" sz="2800" dirty="0"/>
              <a:t>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FB6E7-0F85-1FDF-25E2-432B7C630178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06064F-C370-0FC0-DD43-9AC58D509950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A4C9B7-E3B2-995C-DCC6-9E46FCDF5510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49841-9878-A73E-8686-7A1DA3FB714F}"/>
              </a:ext>
            </a:extLst>
          </p:cNvPr>
          <p:cNvSpPr txBox="1"/>
          <p:nvPr/>
        </p:nvSpPr>
        <p:spPr>
          <a:xfrm>
            <a:off x="3819979" y="3218048"/>
            <a:ext cx="264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GET/HEAD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filePath</a:t>
            </a:r>
            <a:r>
              <a:rPr lang="fr-FR" sz="20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29C6E-27D6-8693-137B-4BF6526B973B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1F236-A512-4DC5-4D2B-EF98A82DBFDF}"/>
              </a:ext>
            </a:extLst>
          </p:cNvPr>
          <p:cNvSpPr txBox="1"/>
          <p:nvPr/>
        </p:nvSpPr>
        <p:spPr>
          <a:xfrm>
            <a:off x="7381254" y="3694854"/>
            <a:ext cx="27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Static</a:t>
            </a:r>
            <a:r>
              <a:rPr lang="fr-FR" dirty="0"/>
              <a:t> Web Page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5EDB-ABB1-432B-7C0F-7F7742221B0A}"/>
              </a:ext>
            </a:extLst>
          </p:cNvPr>
          <p:cNvSpPr txBox="1"/>
          <p:nvPr/>
        </p:nvSpPr>
        <p:spPr>
          <a:xfrm>
            <a:off x="1333707" y="3638472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Web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4B0D-E3E7-D4B9-C49D-1028B6A695FB}"/>
              </a:ext>
            </a:extLst>
          </p:cNvPr>
          <p:cNvSpPr txBox="1"/>
          <p:nvPr/>
        </p:nvSpPr>
        <p:spPr>
          <a:xfrm>
            <a:off x="9399327" y="4490276"/>
            <a:ext cx="1768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index.html</a:t>
            </a:r>
          </a:p>
          <a:p>
            <a:r>
              <a:rPr lang="fr-FR" dirty="0"/>
              <a:t>+ dir1/</a:t>
            </a:r>
          </a:p>
          <a:p>
            <a:r>
              <a:rPr lang="fr-FR" dirty="0"/>
              <a:t>      + index.html</a:t>
            </a:r>
          </a:p>
          <a:p>
            <a:r>
              <a:rPr lang="fr-FR" dirty="0"/>
              <a:t>      + page2.html</a:t>
            </a:r>
          </a:p>
          <a:p>
            <a:r>
              <a:rPr lang="fr-FR" dirty="0"/>
              <a:t>+ images/</a:t>
            </a:r>
          </a:p>
          <a:p>
            <a:r>
              <a:rPr lang="fr-FR" dirty="0"/>
              <a:t>      + image1.png</a:t>
            </a:r>
          </a:p>
        </p:txBody>
      </p:sp>
    </p:spTree>
    <p:extLst>
      <p:ext uri="{BB962C8B-B14F-4D97-AF65-F5344CB8AC3E}">
        <p14:creationId xmlns:p14="http://schemas.microsoft.com/office/powerpoint/2010/main" val="58467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65968"/>
            <a:ext cx="10515600" cy="222003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Guessed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« http://localhost:8080»  </a:t>
            </a:r>
            <a:r>
              <a:rPr lang="fr-FR" dirty="0" err="1"/>
              <a:t>is</a:t>
            </a:r>
            <a:r>
              <a:rPr lang="fr-FR" dirty="0"/>
              <a:t> NOT part of </a:t>
            </a:r>
            <a:r>
              <a:rPr lang="fr-FR" dirty="0" err="1"/>
              <a:t>path</a:t>
            </a:r>
            <a:br>
              <a:rPr lang="fr-FR" dirty="0"/>
            </a:br>
            <a:r>
              <a:rPr lang="fr-FR" dirty="0"/>
              <a:t>« #bar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skipped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F2C13-6844-A593-5DD4-6039359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21" y="3666155"/>
            <a:ext cx="7182472" cy="276248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B4DE95F-F072-8F21-182E-19BCF78D9D34}"/>
              </a:ext>
            </a:extLst>
          </p:cNvPr>
          <p:cNvSpPr/>
          <p:nvPr/>
        </p:nvSpPr>
        <p:spPr>
          <a:xfrm rot="1565071">
            <a:off x="2201454" y="1520721"/>
            <a:ext cx="218356" cy="108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B3929D0-7F97-7E4A-B98B-32250D072536}"/>
              </a:ext>
            </a:extLst>
          </p:cNvPr>
          <p:cNvSpPr/>
          <p:nvPr/>
        </p:nvSpPr>
        <p:spPr>
          <a:xfrm rot="19310258">
            <a:off x="5229365" y="1979715"/>
            <a:ext cx="218365" cy="73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44AA5-2914-0BF8-8CB0-6DDB0A6471BB}"/>
              </a:ext>
            </a:extLst>
          </p:cNvPr>
          <p:cNvSpPr txBox="1"/>
          <p:nvPr/>
        </p:nvSpPr>
        <p:spPr>
          <a:xfrm>
            <a:off x="705134" y="2793242"/>
            <a:ext cx="4249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http </a:t>
            </a:r>
            <a:r>
              <a:rPr lang="fr-FR" sz="2000" dirty="0" err="1"/>
              <a:t>is</a:t>
            </a:r>
            <a:r>
              <a:rPr lang="fr-FR" sz="2000" dirty="0"/>
              <a:t> over TCP-IP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5A351-E0CC-8E2B-0F43-9E430DA91D5D}"/>
              </a:ext>
            </a:extLst>
          </p:cNvPr>
          <p:cNvSpPr txBox="1"/>
          <p:nvPr/>
        </p:nvSpPr>
        <p:spPr>
          <a:xfrm>
            <a:off x="5161128" y="2789584"/>
            <a:ext cx="658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by web browser (for page </a:t>
            </a:r>
            <a:r>
              <a:rPr lang="fr-FR" sz="2000" dirty="0" err="1"/>
              <a:t>paragraph</a:t>
            </a:r>
            <a:r>
              <a:rPr lang="fr-FR" sz="2000" dirty="0"/>
              <a:t> « #anchor »)</a:t>
            </a:r>
          </a:p>
        </p:txBody>
      </p:sp>
    </p:spTree>
    <p:extLst>
      <p:ext uri="{BB962C8B-B14F-4D97-AF65-F5344CB8AC3E}">
        <p14:creationId xmlns:p14="http://schemas.microsoft.com/office/powerpoint/2010/main" val="236715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Page Server </a:t>
            </a:r>
            <a:br>
              <a:rPr lang="fr-FR" dirty="0"/>
            </a:br>
            <a:r>
              <a:rPr lang="fr-FR" dirty="0"/>
              <a:t>(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web page)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2830257" y="3042330"/>
            <a:ext cx="5340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dynamicPage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{body}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Dynamic Page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753462" y="5249655"/>
            <a:ext cx="4178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page, </a:t>
            </a:r>
            <a:r>
              <a:rPr lang="fr-FR" dirty="0" err="1"/>
              <a:t>generated</a:t>
            </a:r>
            <a:r>
              <a:rPr lang="fr-FR" dirty="0"/>
              <a:t> on </a:t>
            </a:r>
            <a:r>
              <a:rPr lang="fr-FR" dirty="0" err="1"/>
              <a:t>demand</a:t>
            </a:r>
            <a:endParaRPr lang="fr-FR" dirty="0"/>
          </a:p>
          <a:p>
            <a:r>
              <a:rPr lang="fr-FR" dirty="0"/>
              <a:t>Example: *.</a:t>
            </a:r>
            <a:r>
              <a:rPr lang="fr-FR" dirty="0" err="1"/>
              <a:t>jsp</a:t>
            </a:r>
            <a:r>
              <a:rPr lang="fr-FR" dirty="0"/>
              <a:t>, servlet, </a:t>
            </a:r>
            <a:r>
              <a:rPr lang="fr-FR" dirty="0" err="1"/>
              <a:t>mvc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pages, …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page.. (*.</a:t>
            </a:r>
            <a:r>
              <a:rPr lang="fr-FR" dirty="0" err="1"/>
              <a:t>css</a:t>
            </a:r>
            <a:r>
              <a:rPr lang="fr-FR" dirty="0"/>
              <a:t>, *.</a:t>
            </a:r>
            <a:r>
              <a:rPr lang="fr-FR" dirty="0" err="1"/>
              <a:t>js</a:t>
            </a:r>
            <a:r>
              <a:rPr lang="fr-FR" dirty="0"/>
              <a:t>,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592057" y="2319598"/>
            <a:ext cx="5723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Dynamic Page Server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8510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14D1-A023-EBED-A79B-5101691E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5" y="-8620"/>
            <a:ext cx="11301953" cy="1325563"/>
          </a:xfrm>
        </p:spPr>
        <p:txBody>
          <a:bodyPr/>
          <a:lstStyle/>
          <a:p>
            <a:pPr algn="ctr"/>
            <a:r>
              <a:rPr lang="fr-FR" dirty="0"/>
              <a:t>Museum of Dynamic Page Server Technologies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7B80F-B3D5-AB15-4989-94A7111AECEC}"/>
              </a:ext>
            </a:extLst>
          </p:cNvPr>
          <p:cNvSpPr txBox="1"/>
          <p:nvPr/>
        </p:nvSpPr>
        <p:spPr>
          <a:xfrm>
            <a:off x="4418858" y="4284483"/>
            <a:ext cx="2285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</a:t>
            </a:r>
            <a:r>
              <a:rPr lang="fr-FR" dirty="0" err="1"/>
              <a:t>ersonal</a:t>
            </a:r>
            <a:br>
              <a:rPr lang="fr-FR" dirty="0"/>
            </a:br>
            <a:r>
              <a:rPr lang="fr-FR" b="1" dirty="0"/>
              <a:t>H</a:t>
            </a:r>
            <a:r>
              <a:rPr lang="fr-FR" dirty="0"/>
              <a:t>ome</a:t>
            </a:r>
          </a:p>
          <a:p>
            <a:r>
              <a:rPr lang="fr-FR" b="1" dirty="0"/>
              <a:t>P</a:t>
            </a:r>
            <a:r>
              <a:rPr lang="fr-FR" dirty="0"/>
              <a:t>age</a:t>
            </a:r>
          </a:p>
          <a:p>
            <a:endParaRPr lang="fr-FR" dirty="0"/>
          </a:p>
          <a:p>
            <a:r>
              <a:rPr lang="fr-FR" dirty="0"/>
              <a:t>(not a </a:t>
            </a:r>
            <a:r>
              <a:rPr lang="fr-FR" dirty="0" err="1"/>
              <a:t>decent</a:t>
            </a:r>
            <a:r>
              <a:rPr lang="fr-FR" dirty="0"/>
              <a:t> langage)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22" y="1052946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8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DFF2-A19F-18E6-4C22-CF3816D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poison</a:t>
            </a:r>
            <a:br>
              <a:rPr lang="fr-FR" dirty="0"/>
            </a:br>
            <a:r>
              <a:rPr lang="fr-FR" dirty="0"/>
              <a:t>Red </a:t>
            </a:r>
            <a:r>
              <a:rPr lang="fr-FR" dirty="0" err="1"/>
              <a:t>pill</a:t>
            </a:r>
            <a:r>
              <a:rPr lang="fr-FR" dirty="0"/>
              <a:t> / </a:t>
            </a:r>
            <a:r>
              <a:rPr lang="fr-FR" dirty="0" err="1"/>
              <a:t>blue</a:t>
            </a:r>
            <a:r>
              <a:rPr lang="fr-FR" dirty="0"/>
              <a:t> </a:t>
            </a:r>
            <a:r>
              <a:rPr lang="fr-FR" dirty="0" err="1"/>
              <a:t>pill</a:t>
            </a:r>
            <a:endParaRPr lang="fr-FR" dirty="0"/>
          </a:p>
        </p:txBody>
      </p:sp>
      <p:pic>
        <p:nvPicPr>
          <p:cNvPr id="9218" name="Picture 2" descr="Choose the red pill, choose geriatric medicine | British Geriatrics Society">
            <a:extLst>
              <a:ext uri="{FF2B5EF4-FFF2-40B4-BE49-F238E27FC236}">
                <a16:creationId xmlns:a16="http://schemas.microsoft.com/office/drawing/2014/main" id="{93D184AC-DCF0-9C60-82FF-EF4F8331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5" y="2299079"/>
            <a:ext cx="4339135" cy="34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10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or *.xml !!!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3"/>
            <a:ext cx="10515600" cy="13271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exposing</a:t>
            </a:r>
            <a:r>
              <a:rPr lang="fr-FR" dirty="0"/>
              <a:t> a « CRUD » api</a:t>
            </a:r>
            <a:br>
              <a:rPr lang="fr-FR" dirty="0"/>
            </a:br>
            <a:r>
              <a:rPr lang="fr-FR" dirty="0"/>
              <a:t>CRUD : </a:t>
            </a:r>
            <a:r>
              <a:rPr lang="fr-FR" dirty="0" err="1"/>
              <a:t>Create</a:t>
            </a:r>
            <a:r>
              <a:rPr lang="fr-FR" dirty="0"/>
              <a:t> – Read - Update - </a:t>
            </a:r>
            <a:r>
              <a:rPr lang="fr-FR" dirty="0" err="1"/>
              <a:t>Delete</a:t>
            </a:r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8912B-33B7-1A29-1E3C-A5A6FF39985B}"/>
              </a:ext>
            </a:extLst>
          </p:cNvPr>
          <p:cNvSpPr/>
          <p:nvPr/>
        </p:nvSpPr>
        <p:spPr>
          <a:xfrm>
            <a:off x="3800180" y="188961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FF4902F-4C44-DBA0-D5D8-F4D3817CB43E}"/>
              </a:ext>
            </a:extLst>
          </p:cNvPr>
          <p:cNvSpPr/>
          <p:nvPr/>
        </p:nvSpPr>
        <p:spPr>
          <a:xfrm rot="16200000">
            <a:off x="2201839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8B7C7-8A55-91B2-0478-6159F5290C06}"/>
              </a:ext>
            </a:extLst>
          </p:cNvPr>
          <p:cNvSpPr txBox="1"/>
          <p:nvPr/>
        </p:nvSpPr>
        <p:spPr>
          <a:xfrm>
            <a:off x="1977373" y="1373660"/>
            <a:ext cx="182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endParaRPr lang="fr-FR" sz="2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211F189-A402-36E7-DD18-EB8301BCB1D3}"/>
              </a:ext>
            </a:extLst>
          </p:cNvPr>
          <p:cNvSpPr/>
          <p:nvPr/>
        </p:nvSpPr>
        <p:spPr>
          <a:xfrm rot="16200000">
            <a:off x="7224134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AA9F2B1-EC3B-E547-B8C4-FB82035F72DA}"/>
              </a:ext>
            </a:extLst>
          </p:cNvPr>
          <p:cNvSpPr/>
          <p:nvPr/>
        </p:nvSpPr>
        <p:spPr>
          <a:xfrm>
            <a:off x="9053065" y="184897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32382-8F37-1689-F289-FE8E59074068}"/>
              </a:ext>
            </a:extLst>
          </p:cNvPr>
          <p:cNvSpPr txBox="1"/>
          <p:nvPr/>
        </p:nvSpPr>
        <p:spPr>
          <a:xfrm>
            <a:off x="6184710" y="1373659"/>
            <a:ext cx="244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</a:t>
            </a:r>
            <a:r>
              <a:rPr lang="fr-FR" sz="2400" dirty="0" err="1"/>
              <a:t>queries</a:t>
            </a:r>
            <a:endParaRPr lang="fr-FR" sz="2400" dirty="0"/>
          </a:p>
          <a:p>
            <a:r>
              <a:rPr lang="fr-FR" sz="2400" dirty="0"/>
              <a:t>(ex: </a:t>
            </a:r>
            <a:r>
              <a:rPr lang="fr-FR" sz="2400" dirty="0" err="1"/>
              <a:t>jdbc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8197A-EAD6-1404-03F3-2B68A9AE8E7C}"/>
              </a:ext>
            </a:extLst>
          </p:cNvPr>
          <p:cNvSpPr txBox="1"/>
          <p:nvPr/>
        </p:nvSpPr>
        <p:spPr>
          <a:xfrm>
            <a:off x="1842448" y="3430656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POST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  … 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D1484-AF02-49B8-D27E-7C5C83D674B4}"/>
              </a:ext>
            </a:extLst>
          </p:cNvPr>
          <p:cNvSpPr txBox="1"/>
          <p:nvPr/>
        </p:nvSpPr>
        <p:spPr>
          <a:xfrm>
            <a:off x="1842447" y="4107438"/>
            <a:ext cx="406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3ECAC-AB0A-3011-D47B-5A13D133C9C2}"/>
              </a:ext>
            </a:extLst>
          </p:cNvPr>
          <p:cNvSpPr txBox="1"/>
          <p:nvPr/>
        </p:nvSpPr>
        <p:spPr>
          <a:xfrm>
            <a:off x="1842448" y="5293649"/>
            <a:ext cx="524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PUT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  ..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7DD1B-A88C-07CB-1550-39E4FDF9BA59}"/>
              </a:ext>
            </a:extLst>
          </p:cNvPr>
          <p:cNvSpPr txBox="1"/>
          <p:nvPr/>
        </p:nvSpPr>
        <p:spPr>
          <a:xfrm>
            <a:off x="1842447" y="5941884"/>
            <a:ext cx="456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DELETE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04A2B-46C0-A14E-0888-F686F8410ACF}"/>
              </a:ext>
            </a:extLst>
          </p:cNvPr>
          <p:cNvSpPr txBox="1"/>
          <p:nvPr/>
        </p:nvSpPr>
        <p:spPr>
          <a:xfrm>
            <a:off x="282882" y="3346497"/>
            <a:ext cx="127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</a:t>
            </a:r>
            <a:r>
              <a:rPr lang="fr-FR" sz="3200" dirty="0" err="1"/>
              <a:t>reate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FF0FD-D4A5-4722-56E9-3C185E5F24CB}"/>
              </a:ext>
            </a:extLst>
          </p:cNvPr>
          <p:cNvSpPr txBox="1"/>
          <p:nvPr/>
        </p:nvSpPr>
        <p:spPr>
          <a:xfrm>
            <a:off x="282882" y="4076660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R</a:t>
            </a:r>
            <a:r>
              <a:rPr lang="fr-FR" sz="3200" dirty="0"/>
              <a:t>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EE802-3FE3-AEE2-4C03-0E68B895636A}"/>
              </a:ext>
            </a:extLst>
          </p:cNvPr>
          <p:cNvSpPr txBox="1"/>
          <p:nvPr/>
        </p:nvSpPr>
        <p:spPr>
          <a:xfrm>
            <a:off x="282882" y="5232094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U</a:t>
            </a:r>
            <a:r>
              <a:rPr lang="fr-FR" sz="3200" dirty="0"/>
              <a:t>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1EE8E-9F11-EAAA-2671-31456BDCC42F}"/>
              </a:ext>
            </a:extLst>
          </p:cNvPr>
          <p:cNvSpPr txBox="1"/>
          <p:nvPr/>
        </p:nvSpPr>
        <p:spPr>
          <a:xfrm>
            <a:off x="282882" y="5901588"/>
            <a:ext cx="1288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</a:t>
            </a:r>
            <a:r>
              <a:rPr lang="fr-FR" sz="3200" dirty="0" err="1"/>
              <a:t>elete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9B7F99-FFD0-CC39-6FBF-204835FCCECD}"/>
              </a:ext>
            </a:extLst>
          </p:cNvPr>
          <p:cNvSpPr txBox="1"/>
          <p:nvPr/>
        </p:nvSpPr>
        <p:spPr>
          <a:xfrm>
            <a:off x="1842446" y="4561115"/>
            <a:ext cx="528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}?</a:t>
            </a:r>
            <a:r>
              <a:rPr lang="fr-FR" sz="2800" dirty="0" err="1"/>
              <a:t>field</a:t>
            </a:r>
            <a:r>
              <a:rPr lang="fr-FR" sz="2800" dirty="0"/>
              <a:t>=value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9F921-CD66-9DA9-EAAA-EC5567EE8379}"/>
              </a:ext>
            </a:extLst>
          </p:cNvPr>
          <p:cNvSpPr txBox="1"/>
          <p:nvPr/>
        </p:nvSpPr>
        <p:spPr>
          <a:xfrm>
            <a:off x="7272219" y="3429000"/>
            <a:ext cx="485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INSERT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table T (..) values(..)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6A9A1-7000-4E85-827D-F1FD35A33415}"/>
              </a:ext>
            </a:extLst>
          </p:cNvPr>
          <p:cNvSpPr txBox="1"/>
          <p:nvPr/>
        </p:nvSpPr>
        <p:spPr>
          <a:xfrm>
            <a:off x="7272219" y="4107438"/>
            <a:ext cx="422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84C9F-1432-252F-6C0E-41BEF0DF4440}"/>
              </a:ext>
            </a:extLst>
          </p:cNvPr>
          <p:cNvSpPr txBox="1"/>
          <p:nvPr/>
        </p:nvSpPr>
        <p:spPr>
          <a:xfrm>
            <a:off x="7272219" y="4630658"/>
            <a:ext cx="504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… </a:t>
            </a:r>
            <a:r>
              <a:rPr lang="fr-FR" sz="2800" dirty="0" err="1"/>
              <a:t>limit</a:t>
            </a:r>
            <a:r>
              <a:rPr lang="fr-FR" sz="2800" dirty="0"/>
              <a:t> 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15A8F-CBCE-5F43-8AFD-652160DE3B97}"/>
              </a:ext>
            </a:extLst>
          </p:cNvPr>
          <p:cNvSpPr txBox="1"/>
          <p:nvPr/>
        </p:nvSpPr>
        <p:spPr>
          <a:xfrm>
            <a:off x="7272219" y="5309096"/>
            <a:ext cx="452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UPDATE</a:t>
            </a:r>
            <a:r>
              <a:rPr lang="fr-FR" sz="2800" dirty="0"/>
              <a:t> T set …=?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E0BA8-7DFE-7048-3251-F0EE0E1DD98F}"/>
              </a:ext>
            </a:extLst>
          </p:cNvPr>
          <p:cNvSpPr txBox="1"/>
          <p:nvPr/>
        </p:nvSpPr>
        <p:spPr>
          <a:xfrm>
            <a:off x="7252752" y="5963143"/>
            <a:ext cx="322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DELETE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</p:spTree>
    <p:extLst>
      <p:ext uri="{BB962C8B-B14F-4D97-AF65-F5344CB8AC3E}">
        <p14:creationId xmlns:p14="http://schemas.microsoft.com/office/powerpoint/2010/main" val="109327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C6C1-BE43-827A-937C-0FEB76B3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F12 : Chrome Debugger Tool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6C2E-4BD2-652D-DFE8-CEA137E6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1608802"/>
            <a:ext cx="7467601" cy="474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48086-4182-4346-97AA-6F233BF9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39" y="3090478"/>
            <a:ext cx="4002273" cy="1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78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7" y="365124"/>
            <a:ext cx="11723220" cy="20414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dirty="0"/>
              <a:t>Standard </a:t>
            </a:r>
            <a:r>
              <a:rPr lang="fr-FR" dirty="0" err="1"/>
              <a:t>naming</a:t>
            </a:r>
            <a:r>
              <a:rPr lang="fr-FR" dirty="0"/>
              <a:t> convention on </a:t>
            </a:r>
            <a:r>
              <a:rPr lang="fr-FR" dirty="0" err="1"/>
              <a:t>Verb</a:t>
            </a:r>
            <a:r>
              <a:rPr lang="fr-FR" dirty="0"/>
              <a:t> + Url</a:t>
            </a:r>
            <a:br>
              <a:rPr lang="fr-FR" dirty="0"/>
            </a:br>
            <a:r>
              <a:rPr lang="fr-FR" dirty="0"/>
              <a:t>= follow « </a:t>
            </a:r>
            <a:r>
              <a:rPr lang="fr-FR" dirty="0" err="1"/>
              <a:t>Rest</a:t>
            </a:r>
            <a:r>
              <a:rPr lang="fr-FR" dirty="0"/>
              <a:t> » style</a:t>
            </a:r>
            <a:br>
              <a:rPr lang="fr-FR" dirty="0"/>
            </a:br>
            <a:r>
              <a:rPr lang="fr-FR" sz="4400" dirty="0" err="1"/>
              <a:t>Rest</a:t>
            </a:r>
            <a:r>
              <a:rPr lang="fr-FR" sz="4400" dirty="0"/>
              <a:t> = </a:t>
            </a:r>
            <a:r>
              <a:rPr lang="fr-FR" sz="4400" b="1" dirty="0" err="1"/>
              <a:t>Re</a:t>
            </a:r>
            <a:r>
              <a:rPr lang="fr-FR" sz="4400" dirty="0" err="1"/>
              <a:t>presentational</a:t>
            </a:r>
            <a:r>
              <a:rPr lang="fr-FR" sz="4400" dirty="0"/>
              <a:t> </a:t>
            </a:r>
            <a:r>
              <a:rPr lang="fr-FR" sz="4400" b="1" dirty="0"/>
              <a:t>S</a:t>
            </a:r>
            <a:r>
              <a:rPr lang="fr-FR" sz="4400" dirty="0"/>
              <a:t>tate </a:t>
            </a:r>
            <a:r>
              <a:rPr lang="fr-FR" sz="4400" b="1" dirty="0"/>
              <a:t>T</a:t>
            </a:r>
            <a:r>
              <a:rPr lang="fr-FR" sz="4400" dirty="0"/>
              <a:t>ransfer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25CBA73-D609-E716-F2E8-5081BEFD35A4}"/>
              </a:ext>
            </a:extLst>
          </p:cNvPr>
          <p:cNvSpPr/>
          <p:nvPr/>
        </p:nvSpPr>
        <p:spPr>
          <a:xfrm>
            <a:off x="7583656" y="554813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6EE2B-F226-8C33-C164-1F714A0DB99B}"/>
              </a:ext>
            </a:extLst>
          </p:cNvPr>
          <p:cNvSpPr/>
          <p:nvPr/>
        </p:nvSpPr>
        <p:spPr>
          <a:xfrm>
            <a:off x="6259773" y="3828392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3B388F-27A1-263B-5F44-BDA6B2614E15}"/>
              </a:ext>
            </a:extLst>
          </p:cNvPr>
          <p:cNvSpPr/>
          <p:nvPr/>
        </p:nvSpPr>
        <p:spPr>
          <a:xfrm>
            <a:off x="3193576" y="386362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77FBE7-4139-A3B0-1B8B-B7DAFDA5A691}"/>
              </a:ext>
            </a:extLst>
          </p:cNvPr>
          <p:cNvSpPr/>
          <p:nvPr/>
        </p:nvSpPr>
        <p:spPr>
          <a:xfrm flipH="1">
            <a:off x="3934784" y="4266439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20ED3-7C8A-AECF-AA79-1068BCFCB5ED}"/>
              </a:ext>
            </a:extLst>
          </p:cNvPr>
          <p:cNvSpPr txBox="1"/>
          <p:nvPr/>
        </p:nvSpPr>
        <p:spPr>
          <a:xfrm>
            <a:off x="2376193" y="3060692"/>
            <a:ext cx="429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GET/PUT/POST/DELETE/..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path</a:t>
            </a:r>
            <a:r>
              <a:rPr lang="fr-FR" sz="2000" dirty="0"/>
              <a:t>}/{</a:t>
            </a:r>
            <a:r>
              <a:rPr lang="fr-FR" sz="2000" dirty="0" err="1"/>
              <a:t>entity</a:t>
            </a:r>
            <a:r>
              <a:rPr lang="fr-FR" sz="2000" dirty="0"/>
              <a:t>}/{id}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23A14-6C57-5DCA-FAAE-109B09FFE7B2}"/>
              </a:ext>
            </a:extLst>
          </p:cNvPr>
          <p:cNvSpPr txBox="1"/>
          <p:nvPr/>
        </p:nvSpPr>
        <p:spPr>
          <a:xfrm>
            <a:off x="8219709" y="4256638"/>
            <a:ext cx="3521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Corresponding</a:t>
            </a:r>
            <a:r>
              <a:rPr lang="fr-FR" sz="2000" dirty="0"/>
              <a:t> CRUD </a:t>
            </a:r>
          </a:p>
          <a:p>
            <a:r>
              <a:rPr lang="fr-FR" sz="2000" dirty="0"/>
              <a:t>action on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</a:p>
          <a:p>
            <a:r>
              <a:rPr lang="fr-FR" sz="2000" dirty="0"/>
              <a:t>(in </a:t>
            </a:r>
            <a:r>
              <a:rPr lang="fr-FR" sz="2000" dirty="0" err="1"/>
              <a:t>database</a:t>
            </a:r>
            <a:r>
              <a:rPr lang="fr-FR" sz="2000" dirty="0"/>
              <a:t>):</a:t>
            </a:r>
          </a:p>
          <a:p>
            <a:r>
              <a:rPr lang="fr-FR" sz="2000" dirty="0"/>
              <a:t>SELECT/UPDATE/INSERT/DELETE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586E25A-B6CE-590B-1456-016B6DBA5B18}"/>
              </a:ext>
            </a:extLst>
          </p:cNvPr>
          <p:cNvSpPr/>
          <p:nvPr/>
        </p:nvSpPr>
        <p:spPr>
          <a:xfrm rot="3765337">
            <a:off x="6918541" y="5219823"/>
            <a:ext cx="630615" cy="2593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2FA07-288B-A461-0BC8-226262960848}"/>
              </a:ext>
            </a:extLst>
          </p:cNvPr>
          <p:cNvSpPr/>
          <p:nvPr/>
        </p:nvSpPr>
        <p:spPr>
          <a:xfrm>
            <a:off x="279510" y="385463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D8F4A-FA2F-2FD1-4FEB-578EA9DFEC7A}"/>
              </a:ext>
            </a:extLst>
          </p:cNvPr>
          <p:cNvSpPr txBox="1"/>
          <p:nvPr/>
        </p:nvSpPr>
        <p:spPr>
          <a:xfrm>
            <a:off x="6352554" y="3471017"/>
            <a:ext cx="168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4D3C9-FEE4-A4AA-DDB8-5E9172BEF849}"/>
              </a:ext>
            </a:extLst>
          </p:cNvPr>
          <p:cNvSpPr txBox="1"/>
          <p:nvPr/>
        </p:nvSpPr>
        <p:spPr>
          <a:xfrm>
            <a:off x="305007" y="3414635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549922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96"/>
            <a:ext cx="12192000" cy="790385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hlinkClick r:id="rId2"/>
              </a:rPr>
              <a:t>https://en.wikipedia.org/wiki/Representational_state_transfer</a:t>
            </a:r>
            <a:endParaRPr lang="fr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03E81-F061-9DFC-47F5-14A3AEEE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262"/>
            <a:ext cx="10890913" cy="51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1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and Dynamic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8C840-FA09-6F3E-A0C3-718F5F2A9B0C}"/>
              </a:ext>
            </a:extLst>
          </p:cNvPr>
          <p:cNvSpPr/>
          <p:nvPr/>
        </p:nvSpPr>
        <p:spPr>
          <a:xfrm>
            <a:off x="6164238" y="254095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7BED4D2-39FB-EC82-3E71-806014E9C5CA}"/>
              </a:ext>
            </a:extLst>
          </p:cNvPr>
          <p:cNvSpPr/>
          <p:nvPr/>
        </p:nvSpPr>
        <p:spPr>
          <a:xfrm>
            <a:off x="3098041" y="2576181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3E8E55-E93A-3E2F-8B56-F488DBDA32A4}"/>
              </a:ext>
            </a:extLst>
          </p:cNvPr>
          <p:cNvSpPr/>
          <p:nvPr/>
        </p:nvSpPr>
        <p:spPr>
          <a:xfrm flipH="1">
            <a:off x="3720968" y="287225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4C44E-44DE-4C01-4FD8-D023A3287ED8}"/>
              </a:ext>
            </a:extLst>
          </p:cNvPr>
          <p:cNvSpPr txBox="1"/>
          <p:nvPr/>
        </p:nvSpPr>
        <p:spPr>
          <a:xfrm>
            <a:off x="2398938" y="2223629"/>
            <a:ext cx="3848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Step</a:t>
            </a:r>
            <a:r>
              <a:rPr lang="fr-FR" sz="2000" dirty="0"/>
              <a:t> 1 : http GET /</a:t>
            </a:r>
            <a:r>
              <a:rPr lang="fr-FR" sz="2000" dirty="0" err="1"/>
              <a:t>static</a:t>
            </a:r>
            <a:r>
              <a:rPr lang="fr-FR" sz="2000" dirty="0"/>
              <a:t>/index.html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1E653-A427-A116-FEE5-9B05EBCFCD8B}"/>
              </a:ext>
            </a:extLst>
          </p:cNvPr>
          <p:cNvSpPr/>
          <p:nvPr/>
        </p:nvSpPr>
        <p:spPr>
          <a:xfrm>
            <a:off x="183975" y="2567194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4B499-31A1-8C54-C27B-BF7AA848273B}"/>
              </a:ext>
            </a:extLst>
          </p:cNvPr>
          <p:cNvSpPr txBox="1"/>
          <p:nvPr/>
        </p:nvSpPr>
        <p:spPr>
          <a:xfrm>
            <a:off x="6257019" y="2183578"/>
            <a:ext cx="225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 +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1DD70-C46B-A003-092A-3D91C80C94F4}"/>
              </a:ext>
            </a:extLst>
          </p:cNvPr>
          <p:cNvSpPr txBox="1"/>
          <p:nvPr/>
        </p:nvSpPr>
        <p:spPr>
          <a:xfrm>
            <a:off x="209472" y="2127196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DE8D13-9722-458F-EE96-81BE6DC2B602}"/>
              </a:ext>
            </a:extLst>
          </p:cNvPr>
          <p:cNvSpPr/>
          <p:nvPr/>
        </p:nvSpPr>
        <p:spPr>
          <a:xfrm>
            <a:off x="3196192" y="437042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D53A08-95B6-C437-6BB4-1B13FF19398C}"/>
              </a:ext>
            </a:extLst>
          </p:cNvPr>
          <p:cNvSpPr/>
          <p:nvPr/>
        </p:nvSpPr>
        <p:spPr>
          <a:xfrm flipH="1">
            <a:off x="3819119" y="466650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372E5-1AE0-5DC2-263C-0482138F400C}"/>
              </a:ext>
            </a:extLst>
          </p:cNvPr>
          <p:cNvSpPr txBox="1"/>
          <p:nvPr/>
        </p:nvSpPr>
        <p:spPr>
          <a:xfrm>
            <a:off x="2469793" y="3662541"/>
            <a:ext cx="4076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&lt;html&gt;&lt;script&gt;/</a:t>
            </a:r>
            <a:r>
              <a:rPr lang="fr-FR" sz="2000" dirty="0" err="1"/>
              <a:t>static</a:t>
            </a:r>
            <a:r>
              <a:rPr lang="fr-FR" sz="2000" dirty="0"/>
              <a:t>/app.js&lt;/script&gt;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2 : http GET /</a:t>
            </a:r>
            <a:r>
              <a:rPr lang="fr-FR" sz="2000" dirty="0" err="1"/>
              <a:t>static</a:t>
            </a:r>
            <a:r>
              <a:rPr lang="fr-FR" sz="2000" dirty="0"/>
              <a:t>/app.js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0F7B9598-B978-8686-6F0A-27F9728662DC}"/>
              </a:ext>
            </a:extLst>
          </p:cNvPr>
          <p:cNvSpPr/>
          <p:nvPr/>
        </p:nvSpPr>
        <p:spPr>
          <a:xfrm>
            <a:off x="8630672" y="4038049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A9A07D-B586-6DBD-2043-E5F2BEDF3AC3}"/>
              </a:ext>
            </a:extLst>
          </p:cNvPr>
          <p:cNvSpPr/>
          <p:nvPr/>
        </p:nvSpPr>
        <p:spPr>
          <a:xfrm flipH="1">
            <a:off x="8574415" y="2185070"/>
            <a:ext cx="1189849" cy="392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862E7-F203-6E63-7A92-7DF5396E09DA}"/>
              </a:ext>
            </a:extLst>
          </p:cNvPr>
          <p:cNvSpPr txBox="1"/>
          <p:nvPr/>
        </p:nvSpPr>
        <p:spPr>
          <a:xfrm>
            <a:off x="10809772" y="1606698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4BFFCB9-8C06-A798-2CBB-D5CD3DD67108}"/>
              </a:ext>
            </a:extLst>
          </p:cNvPr>
          <p:cNvSpPr/>
          <p:nvPr/>
        </p:nvSpPr>
        <p:spPr>
          <a:xfrm>
            <a:off x="10809772" y="4307855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D5A30B7-08D6-8BA6-2F26-5BD06DE25F07}"/>
              </a:ext>
            </a:extLst>
          </p:cNvPr>
          <p:cNvSpPr/>
          <p:nvPr/>
        </p:nvSpPr>
        <p:spPr>
          <a:xfrm>
            <a:off x="3196192" y="5923573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39962A9-6FEA-560C-29B3-B94ACAB15800}"/>
              </a:ext>
            </a:extLst>
          </p:cNvPr>
          <p:cNvSpPr/>
          <p:nvPr/>
        </p:nvSpPr>
        <p:spPr>
          <a:xfrm flipH="1">
            <a:off x="3819119" y="621965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F543-2F83-DC9E-9F9B-1B2CAC95BC2D}"/>
              </a:ext>
            </a:extLst>
          </p:cNvPr>
          <p:cNvSpPr txBox="1"/>
          <p:nvPr/>
        </p:nvSpPr>
        <p:spPr>
          <a:xfrm>
            <a:off x="2469793" y="5215687"/>
            <a:ext cx="523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app.js call </a:t>
            </a:r>
            <a:r>
              <a:rPr lang="fr-FR" sz="2000" dirty="0" err="1"/>
              <a:t>XmlHttpRequest.post</a:t>
            </a:r>
            <a:r>
              <a:rPr lang="fr-FR" sz="2000" dirty="0"/>
              <a:t>({</a:t>
            </a:r>
            <a:r>
              <a:rPr lang="fr-FR" sz="2000" dirty="0" err="1"/>
              <a:t>json</a:t>
            </a:r>
            <a:r>
              <a:rPr lang="fr-FR" sz="2000" dirty="0"/>
              <a:t>})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3,4..N : http PUT /api/{</a:t>
            </a:r>
            <a:r>
              <a:rPr lang="fr-FR" sz="2000" dirty="0" err="1"/>
              <a:t>restEndpoint</a:t>
            </a:r>
            <a:r>
              <a:rPr lang="fr-FR" sz="2000" dirty="0"/>
              <a:t>}  {</a:t>
            </a:r>
            <a:r>
              <a:rPr lang="fr-FR" sz="2000" dirty="0" err="1"/>
              <a:t>req</a:t>
            </a:r>
            <a:r>
              <a:rPr lang="fr-FR" sz="2000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5D5B-1CB7-C288-D035-22F3C95E9FDA}"/>
              </a:ext>
            </a:extLst>
          </p:cNvPr>
          <p:cNvSpPr txBox="1"/>
          <p:nvPr/>
        </p:nvSpPr>
        <p:spPr>
          <a:xfrm>
            <a:off x="10809772" y="3938523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/api/**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55C45-2DE7-4EE8-2D63-CC2CC2A56B0F}"/>
              </a:ext>
            </a:extLst>
          </p:cNvPr>
          <p:cNvSpPr txBox="1"/>
          <p:nvPr/>
        </p:nvSpPr>
        <p:spPr>
          <a:xfrm>
            <a:off x="8574415" y="1712451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70407-375D-5B24-5E47-3718E1D4CAA6}"/>
              </a:ext>
            </a:extLst>
          </p:cNvPr>
          <p:cNvSpPr txBox="1"/>
          <p:nvPr/>
        </p:nvSpPr>
        <p:spPr>
          <a:xfrm>
            <a:off x="8574415" y="3569191"/>
            <a:ext cx="24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71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Gateway  … </a:t>
            </a:r>
            <a:r>
              <a:rPr lang="fr-FR" dirty="0" err="1"/>
              <a:t>Ingress</a:t>
            </a:r>
            <a:r>
              <a:rPr lang="fr-FR" dirty="0"/>
              <a:t>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B7D08-EFD1-499B-B447-01A06EE92546}"/>
              </a:ext>
            </a:extLst>
          </p:cNvPr>
          <p:cNvSpPr/>
          <p:nvPr/>
        </p:nvSpPr>
        <p:spPr>
          <a:xfrm>
            <a:off x="7331228" y="4188633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77C72-1965-E65F-C066-394FE7F699F7}"/>
              </a:ext>
            </a:extLst>
          </p:cNvPr>
          <p:cNvSpPr txBox="1"/>
          <p:nvPr/>
        </p:nvSpPr>
        <p:spPr>
          <a:xfrm>
            <a:off x="6949090" y="3490820"/>
            <a:ext cx="330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1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Java </a:t>
            </a:r>
            <a:r>
              <a:rPr lang="fr-FR" dirty="0" err="1"/>
              <a:t>springboot</a:t>
            </a:r>
            <a:r>
              <a:rPr lang="fr-FR" dirty="0"/>
              <a:t> in K8s)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C1C94-ED24-FF5D-607A-6378B0489615}"/>
              </a:ext>
            </a:extLst>
          </p:cNvPr>
          <p:cNvSpPr txBox="1"/>
          <p:nvPr/>
        </p:nvSpPr>
        <p:spPr>
          <a:xfrm>
            <a:off x="10265745" y="1630612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195470C-6FE7-2A9E-7570-4EE23CD63035}"/>
              </a:ext>
            </a:extLst>
          </p:cNvPr>
          <p:cNvSpPr/>
          <p:nvPr/>
        </p:nvSpPr>
        <p:spPr>
          <a:xfrm>
            <a:off x="10268524" y="4084000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6ED3-D709-78C0-35B8-E31B5FA35EF6}"/>
              </a:ext>
            </a:extLst>
          </p:cNvPr>
          <p:cNvSpPr txBox="1"/>
          <p:nvPr/>
        </p:nvSpPr>
        <p:spPr>
          <a:xfrm>
            <a:off x="10268524" y="371466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E6313-BE0D-F805-FA4A-D96F48E35588}"/>
              </a:ext>
            </a:extLst>
          </p:cNvPr>
          <p:cNvSpPr txBox="1"/>
          <p:nvPr/>
        </p:nvSpPr>
        <p:spPr>
          <a:xfrm>
            <a:off x="4058890" y="1943900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BE7BE-E5EB-2AF4-E945-80E936385617}"/>
              </a:ext>
            </a:extLst>
          </p:cNvPr>
          <p:cNvSpPr txBox="1"/>
          <p:nvPr/>
        </p:nvSpPr>
        <p:spPr>
          <a:xfrm>
            <a:off x="4122797" y="3577425"/>
            <a:ext cx="25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2122723" y="2867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>
            <a:off x="215273" y="3085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flipH="1">
            <a:off x="627636" y="3429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7E410-7234-9D08-5111-DBC78E688E9B}"/>
              </a:ext>
            </a:extLst>
          </p:cNvPr>
          <p:cNvSpPr txBox="1"/>
          <p:nvPr/>
        </p:nvSpPr>
        <p:spPr>
          <a:xfrm>
            <a:off x="6885387" y="1412655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CDN Server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apache, </a:t>
            </a:r>
            <a:r>
              <a:rPr lang="fr-FR" dirty="0" err="1"/>
              <a:t>nginx</a:t>
            </a:r>
            <a:r>
              <a:rPr lang="fr-FR" dirty="0"/>
              <a:t>, </a:t>
            </a:r>
            <a:r>
              <a:rPr lang="fr-FR" dirty="0" err="1"/>
              <a:t>github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4376E-D822-8B6D-96D5-9BCE6EA24180}"/>
              </a:ext>
            </a:extLst>
          </p:cNvPr>
          <p:cNvSpPr txBox="1"/>
          <p:nvPr/>
        </p:nvSpPr>
        <p:spPr>
          <a:xfrm>
            <a:off x="4147682" y="5169183"/>
            <a:ext cx="258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/app2 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9519CA37-3247-AAA0-C90B-9E2279892D5E}"/>
              </a:ext>
            </a:extLst>
          </p:cNvPr>
          <p:cNvSpPr/>
          <p:nvPr/>
        </p:nvSpPr>
        <p:spPr>
          <a:xfrm>
            <a:off x="10268523" y="5679207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BE32-3C5C-9CB3-3BA9-F02AC1ABF4BB}"/>
              </a:ext>
            </a:extLst>
          </p:cNvPr>
          <p:cNvSpPr txBox="1"/>
          <p:nvPr/>
        </p:nvSpPr>
        <p:spPr>
          <a:xfrm>
            <a:off x="10243591" y="52585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36742" y="2604827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3423982" y="1650768"/>
            <a:ext cx="32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</a:t>
            </a:r>
            <a:r>
              <a:rPr lang="fr-FR" b="1" dirty="0" err="1"/>
              <a:t>static</a:t>
            </a:r>
            <a:r>
              <a:rPr lang="fr-FR" b="1" dirty="0"/>
              <a:t> »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05C4AA-FACF-F9A9-E99B-D6295236D56E}"/>
              </a:ext>
            </a:extLst>
          </p:cNvPr>
          <p:cNvSpPr/>
          <p:nvPr/>
        </p:nvSpPr>
        <p:spPr>
          <a:xfrm>
            <a:off x="7331228" y="5789054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CEAD8-9C80-FB56-1EDC-6C9E03CEDED8}"/>
              </a:ext>
            </a:extLst>
          </p:cNvPr>
          <p:cNvSpPr txBox="1"/>
          <p:nvPr/>
        </p:nvSpPr>
        <p:spPr>
          <a:xfrm>
            <a:off x="6899181" y="5349013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A4D01-3CE4-69CB-0F0D-BD42091D4FCD}"/>
              </a:ext>
            </a:extLst>
          </p:cNvPr>
          <p:cNvSpPr/>
          <p:nvPr/>
        </p:nvSpPr>
        <p:spPr>
          <a:xfrm>
            <a:off x="7331228" y="2205860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1672167" y="199006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 HTTP </a:t>
            </a:r>
          </a:p>
          <a:p>
            <a:r>
              <a:rPr lang="fr-FR" b="1" dirty="0"/>
              <a:t>Server + </a:t>
            </a:r>
            <a:r>
              <a:rPr lang="fr-FR" b="1" dirty="0" err="1"/>
              <a:t>rules</a:t>
            </a:r>
            <a:endParaRPr lang="fr-F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932951" y="4042772"/>
            <a:ext cx="282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Example: </a:t>
            </a:r>
          </a:p>
          <a:p>
            <a:r>
              <a:rPr lang="fr-FR" b="1" dirty="0"/>
              <a:t>route 53 on AWS</a:t>
            </a:r>
          </a:p>
          <a:p>
            <a:r>
              <a:rPr lang="fr-FR" b="1" dirty="0" err="1"/>
              <a:t>Ingress</a:t>
            </a:r>
            <a:r>
              <a:rPr lang="fr-FR" b="1" dirty="0"/>
              <a:t> </a:t>
            </a:r>
            <a:r>
              <a:rPr lang="fr-FR" b="1" dirty="0" err="1"/>
              <a:t>rule</a:t>
            </a:r>
            <a:r>
              <a:rPr lang="fr-FR" b="1" dirty="0"/>
              <a:t> on K8s (+Nginx)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3426760" y="3247986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/app1 »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A96E5-95CA-2EA7-5D9C-2909175B9960}"/>
              </a:ext>
            </a:extLst>
          </p:cNvPr>
          <p:cNvSpPr txBox="1"/>
          <p:nvPr/>
        </p:nvSpPr>
        <p:spPr>
          <a:xfrm>
            <a:off x="3456556" y="5123017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/app2 »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85F6E8-9BA8-8AA9-3162-C3EB8167F6C1}"/>
              </a:ext>
            </a:extLst>
          </p:cNvPr>
          <p:cNvSpPr/>
          <p:nvPr/>
        </p:nvSpPr>
        <p:spPr>
          <a:xfrm>
            <a:off x="4638312" y="422638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ED86E5-224C-0DD7-4A94-82DD8D25F673}"/>
              </a:ext>
            </a:extLst>
          </p:cNvPr>
          <p:cNvSpPr/>
          <p:nvPr/>
        </p:nvSpPr>
        <p:spPr>
          <a:xfrm flipH="1">
            <a:off x="5050675" y="456969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352DDF-C253-E9AC-896F-354A2E749B91}"/>
              </a:ext>
            </a:extLst>
          </p:cNvPr>
          <p:cNvSpPr/>
          <p:nvPr/>
        </p:nvSpPr>
        <p:spPr>
          <a:xfrm>
            <a:off x="4638312" y="581551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78BDC8A-D31E-36D9-AF8B-24A012A2761A}"/>
              </a:ext>
            </a:extLst>
          </p:cNvPr>
          <p:cNvSpPr/>
          <p:nvPr/>
        </p:nvSpPr>
        <p:spPr>
          <a:xfrm flipH="1">
            <a:off x="5050675" y="615881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2893217" y="2645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449833">
            <a:off x="2938041" y="3139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2822774" y="341080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6EEB9D2-1226-D794-B1F3-9301CADD1949}"/>
              </a:ext>
            </a:extLst>
          </p:cNvPr>
          <p:cNvSpPr/>
          <p:nvPr/>
        </p:nvSpPr>
        <p:spPr>
          <a:xfrm>
            <a:off x="4635261" y="232317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E037E6F-90DD-F0AF-C7C5-C5F08D24BDCF}"/>
              </a:ext>
            </a:extLst>
          </p:cNvPr>
          <p:cNvSpPr/>
          <p:nvPr/>
        </p:nvSpPr>
        <p:spPr>
          <a:xfrm flipH="1">
            <a:off x="5047624" y="266647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36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37C4-67B4-BDE6-D8FD-3F1840BB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..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serve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816B8-24CC-0265-9D81-A79447A24C4B}"/>
              </a:ext>
            </a:extLst>
          </p:cNvPr>
          <p:cNvSpPr txBox="1"/>
          <p:nvPr/>
        </p:nvSpPr>
        <p:spPr>
          <a:xfrm>
            <a:off x="2452689" y="2219326"/>
            <a:ext cx="819262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Ng</a:t>
            </a:r>
            <a:r>
              <a:rPr lang="fr-FR" sz="2400" dirty="0"/>
              <a:t> serve »   has 1 , 2 or 3  </a:t>
            </a:r>
            <a:r>
              <a:rPr lang="fr-FR" sz="2400" dirty="0" err="1"/>
              <a:t>roles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1 :  basic </a:t>
            </a:r>
            <a:r>
              <a:rPr lang="fr-FR" sz="2400" dirty="0" err="1"/>
              <a:t>development</a:t>
            </a:r>
            <a:r>
              <a:rPr lang="fr-FR" sz="2400" dirty="0"/>
              <a:t>:  serve </a:t>
            </a:r>
            <a:r>
              <a:rPr lang="fr-FR" sz="2400" b="1" dirty="0" err="1"/>
              <a:t>static</a:t>
            </a:r>
            <a:r>
              <a:rPr lang="fr-FR" sz="2400" b="1" dirty="0"/>
              <a:t> local files </a:t>
            </a:r>
            <a:br>
              <a:rPr lang="fr-FR" sz="2400" dirty="0"/>
            </a:br>
            <a:r>
              <a:rPr lang="fr-FR" sz="2400" dirty="0"/>
              <a:t>               (*.html, *.</a:t>
            </a:r>
            <a:r>
              <a:rPr lang="fr-FR" sz="2400" dirty="0" err="1"/>
              <a:t>js</a:t>
            </a:r>
            <a:r>
              <a:rPr lang="fr-FR" sz="2400" dirty="0"/>
              <a:t>, *.</a:t>
            </a:r>
            <a:r>
              <a:rPr lang="fr-FR" sz="2400" dirty="0" err="1"/>
              <a:t>css</a:t>
            </a:r>
            <a:r>
              <a:rPr lang="fr-FR" sz="2400" dirty="0"/>
              <a:t> … </a:t>
            </a:r>
            <a:r>
              <a:rPr lang="fr-FR" sz="2400" dirty="0" err="1"/>
              <a:t>compiled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 *.html, *.</a:t>
            </a:r>
            <a:r>
              <a:rPr lang="fr-FR" sz="2400" dirty="0" err="1"/>
              <a:t>ts</a:t>
            </a:r>
            <a:r>
              <a:rPr lang="fr-FR" sz="2400" dirty="0"/>
              <a:t>, *.</a:t>
            </a:r>
            <a:r>
              <a:rPr lang="fr-FR" sz="2400" dirty="0" err="1"/>
              <a:t>sccs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2 : for unit </a:t>
            </a:r>
            <a:r>
              <a:rPr lang="fr-FR" sz="2400" dirty="0" err="1"/>
              <a:t>testing</a:t>
            </a:r>
            <a:r>
              <a:rPr lang="fr-FR" sz="2400" dirty="0"/>
              <a:t> « </a:t>
            </a:r>
            <a:r>
              <a:rPr lang="fr-FR" sz="2400" b="1" dirty="0" err="1"/>
              <a:t>mock</a:t>
            </a:r>
            <a:r>
              <a:rPr lang="fr-FR" sz="2400" b="1" dirty="0"/>
              <a:t> server </a:t>
            </a:r>
            <a:r>
              <a:rPr lang="fr-FR" sz="2400" dirty="0"/>
              <a:t>»</a:t>
            </a:r>
            <a:br>
              <a:rPr lang="fr-FR" sz="2400" dirty="0"/>
            </a:br>
            <a:r>
              <a:rPr lang="fr-FR" sz="2400" dirty="0"/>
              <a:t> 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/api/*    in  app/server/*.</a:t>
            </a:r>
            <a:r>
              <a:rPr lang="fr-FR" sz="2400" dirty="0" err="1"/>
              <a:t>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3 : </a:t>
            </a:r>
            <a:r>
              <a:rPr lang="fr-FR" sz="2400" b="1" dirty="0"/>
              <a:t>proxy to backend</a:t>
            </a:r>
            <a:r>
              <a:rPr lang="fr-FR" sz="2400" dirty="0"/>
              <a:t> (java)</a:t>
            </a:r>
          </a:p>
          <a:p>
            <a:r>
              <a:rPr lang="fr-FR" sz="2400" dirty="0"/>
              <a:t>              </a:t>
            </a:r>
            <a:r>
              <a:rPr lang="fr-FR" sz="2400" dirty="0" err="1"/>
              <a:t>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 /api/*     </a:t>
            </a:r>
            <a:r>
              <a:rPr lang="fr-FR" sz="2400" dirty="0" err="1"/>
              <a:t>redirected</a:t>
            </a:r>
            <a:r>
              <a:rPr lang="fr-FR" sz="2400" dirty="0"/>
              <a:t> to backend api</a:t>
            </a:r>
          </a:p>
        </p:txBody>
      </p:sp>
    </p:spTree>
    <p:extLst>
      <p:ext uri="{BB962C8B-B14F-4D97-AF65-F5344CB8AC3E}">
        <p14:creationId xmlns:p14="http://schemas.microsoft.com/office/powerpoint/2010/main" val="57757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004-A102-2EE9-8F03-7E339D4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67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https://angular.io/cli/serve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0336-5E98-5A94-6996-94979562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635803"/>
            <a:ext cx="9376867" cy="44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8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pre-requisite</a:t>
            </a:r>
            <a:r>
              <a:rPr lang="fr-FR" dirty="0"/>
              <a:t>)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-g @angular/cli</a:t>
            </a: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   =&gt; http://localhost:4200 </a:t>
            </a:r>
            <a:br>
              <a:rPr lang="fr-FR" dirty="0"/>
            </a:br>
            <a:r>
              <a:rPr lang="fr-FR" dirty="0"/>
              <a:t>… live-</a:t>
            </a:r>
            <a:r>
              <a:rPr lang="fr-FR" dirty="0" err="1"/>
              <a:t>reload</a:t>
            </a:r>
            <a:r>
              <a:rPr lang="fr-FR" dirty="0"/>
              <a:t> on *.html, *.</a:t>
            </a:r>
            <a:r>
              <a:rPr lang="fr-FR" dirty="0" err="1"/>
              <a:t>ts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0013-69A5-794F-32AD-4AC9AC79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https://developer.mozilla.org/en-US/docs/</a:t>
            </a:r>
            <a:br>
              <a:rPr lang="fr-FR" dirty="0"/>
            </a:br>
            <a:r>
              <a:rPr lang="fr-FR" dirty="0"/>
              <a:t>Web/HTTP/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398956-9E52-8CE5-75FB-02168B3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743366"/>
            <a:ext cx="6626225" cy="474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99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and compile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7" y="1592938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« app/server/*</a:t>
            </a:r>
            <a:r>
              <a:rPr lang="fr-FR" dirty="0" err="1"/>
              <a:t>ts</a:t>
            </a:r>
            <a:r>
              <a:rPr lang="fr-FR" dirty="0"/>
              <a:t>, *.</a:t>
            </a:r>
            <a:r>
              <a:rPr lang="fr-FR" dirty="0" err="1"/>
              <a:t>json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1047750" y="2109787"/>
            <a:ext cx="9395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developper</a:t>
            </a:r>
            <a:r>
              <a:rPr lang="fr-FR" sz="2400" dirty="0"/>
              <a:t>/designer can start </a:t>
            </a:r>
            <a:r>
              <a:rPr lang="fr-FR" sz="2400" dirty="0" err="1"/>
              <a:t>working</a:t>
            </a:r>
            <a:r>
              <a:rPr lang="fr-FR" sz="2400" dirty="0"/>
              <a:t> in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without</a:t>
            </a:r>
            <a:r>
              <a:rPr lang="fr-FR" sz="2400" dirty="0"/>
              <a:t> backend 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3289535" y="4391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1382085" y="4609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2C80AC-0C95-542F-CE98-8515F5968A89}"/>
              </a:ext>
            </a:extLst>
          </p:cNvPr>
          <p:cNvSpPr/>
          <p:nvPr/>
        </p:nvSpPr>
        <p:spPr>
          <a:xfrm flipH="1">
            <a:off x="1794448" y="4953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3102359" y="3837276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4060029" y="4169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4104853" y="4663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4887038" y="40219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4887038" y="4917322"/>
            <a:ext cx="304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app/server/</a:t>
            </a:r>
          </a:p>
          <a:p>
            <a:r>
              <a:rPr lang="fr-FR" dirty="0"/>
              <a:t>     *.</a:t>
            </a:r>
            <a:r>
              <a:rPr lang="fr-FR" dirty="0" err="1"/>
              <a:t>ts</a:t>
            </a: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static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 </a:t>
            </a:r>
            <a:r>
              <a:rPr lang="fr-FR" dirty="0" err="1"/>
              <a:t>response</a:t>
            </a:r>
            <a:r>
              <a:rPr lang="fr-FR" dirty="0"/>
              <a:t> body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63D884D3-E305-84C4-A17F-A66F8991938D}"/>
              </a:ext>
            </a:extLst>
          </p:cNvPr>
          <p:cNvSpPr/>
          <p:nvPr/>
        </p:nvSpPr>
        <p:spPr>
          <a:xfrm>
            <a:off x="8013360" y="53885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69B4C35B-EC0C-FF06-A0FF-C2BF24CBB831}"/>
              </a:ext>
            </a:extLst>
          </p:cNvPr>
          <p:cNvSpPr/>
          <p:nvPr/>
        </p:nvSpPr>
        <p:spPr>
          <a:xfrm>
            <a:off x="8165760" y="55409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768DE00-9EC7-A062-4A86-49C167C5D362}"/>
              </a:ext>
            </a:extLst>
          </p:cNvPr>
          <p:cNvSpPr/>
          <p:nvPr/>
        </p:nvSpPr>
        <p:spPr>
          <a:xfrm>
            <a:off x="8318160" y="56933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79CC3B6F-5F93-09DB-0116-7AB9A0D90DDF}"/>
              </a:ext>
            </a:extLst>
          </p:cNvPr>
          <p:cNvSpPr/>
          <p:nvPr/>
        </p:nvSpPr>
        <p:spPr>
          <a:xfrm>
            <a:off x="8470560" y="58457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AC5AFB79-750C-50E9-E96A-840D87107AD7}"/>
              </a:ext>
            </a:extLst>
          </p:cNvPr>
          <p:cNvSpPr/>
          <p:nvPr/>
        </p:nvSpPr>
        <p:spPr>
          <a:xfrm>
            <a:off x="8622960" y="59981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8B5F6-2614-EA79-FB5C-5E5B370E4AC8}"/>
              </a:ext>
            </a:extLst>
          </p:cNvPr>
          <p:cNvSpPr txBox="1"/>
          <p:nvPr/>
        </p:nvSpPr>
        <p:spPr>
          <a:xfrm>
            <a:off x="8765835" y="5293464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/entity1}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0F1D6-AC72-4F99-8415-3EEABF4ACD66}"/>
              </a:ext>
            </a:extLst>
          </p:cNvPr>
          <p:cNvSpPr txBox="1"/>
          <p:nvPr/>
        </p:nvSpPr>
        <p:spPr>
          <a:xfrm>
            <a:off x="9004906" y="5588043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/entity2}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84253-6BF2-69C0-7D6D-340D3D375F3D}"/>
              </a:ext>
            </a:extLst>
          </p:cNvPr>
          <p:cNvSpPr txBox="1"/>
          <p:nvPr/>
        </p:nvSpPr>
        <p:spPr>
          <a:xfrm>
            <a:off x="9004906" y="5998131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/query1}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8268211" y="4006855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8028610" y="3662376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backend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8355234" y="3969198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79725-83ED-EB01-F722-BB31D19EFD78}"/>
              </a:ext>
            </a:extLst>
          </p:cNvPr>
          <p:cNvSpPr txBox="1"/>
          <p:nvPr/>
        </p:nvSpPr>
        <p:spPr>
          <a:xfrm>
            <a:off x="9283597" y="3957312"/>
            <a:ext cx="2549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@Get(« /</a:t>
            </a:r>
            <a:r>
              <a:rPr lang="fr-FR" dirty="0" err="1"/>
              <a:t>path</a:t>
            </a:r>
            <a:r>
              <a:rPr lang="fr-FR" dirty="0"/>
              <a:t>/entity1 »</a:t>
            </a:r>
          </a:p>
          <a:p>
            <a:r>
              <a:rPr lang="fr-FR" dirty="0"/>
              <a:t>handler() { </a:t>
            </a:r>
          </a:p>
          <a:p>
            <a:r>
              <a:rPr lang="fr-FR" dirty="0"/>
              <a:t>  NOT IMPLEMENTED YET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70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Proxy to /api/**  ?</a:t>
            </a:r>
            <a:br>
              <a:rPr lang="fr-FR" dirty="0"/>
            </a:br>
            <a:r>
              <a:rPr lang="fr-FR" dirty="0"/>
              <a:t>=&gt; 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87"/>
            <a:ext cx="10515600" cy="10822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Virtual Host … </a:t>
            </a:r>
            <a:r>
              <a:rPr lang="fr-FR" dirty="0" err="1"/>
              <a:t>same</a:t>
            </a:r>
            <a:r>
              <a:rPr lang="fr-FR" dirty="0"/>
              <a:t> IP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« Virtual » Server Hosts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6044777" y="2292852"/>
            <a:ext cx="5147098" cy="29871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 rot="921707">
            <a:off x="2922830" y="279050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rot="921707" flipH="1">
            <a:off x="3335193" y="313381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585584" y="1659073"/>
            <a:ext cx="2541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host=virtual-host1 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7387172" y="2678369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virtual-host1»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6656916" y="1629699"/>
            <a:ext cx="4129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 Server</a:t>
            </a:r>
          </a:p>
          <a:p>
            <a:r>
              <a:rPr lang="fr-FR" b="1" dirty="0"/>
              <a:t>(single IP </a:t>
            </a:r>
            <a:r>
              <a:rPr lang="fr-FR" b="1" dirty="0" err="1"/>
              <a:t>address</a:t>
            </a:r>
            <a:r>
              <a:rPr lang="fr-FR" b="1" dirty="0"/>
              <a:t> … </a:t>
            </a:r>
            <a:r>
              <a:rPr lang="fr-FR" b="1" dirty="0" err="1"/>
              <a:t>several</a:t>
            </a:r>
            <a:r>
              <a:rPr lang="fr-FR" b="1" dirty="0"/>
              <a:t> </a:t>
            </a:r>
            <a:r>
              <a:rPr lang="fr-FR" b="1" dirty="0" err="1"/>
              <a:t>virtual</a:t>
            </a:r>
            <a:r>
              <a:rPr lang="fr-FR" b="1" dirty="0"/>
              <a:t> hosts)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7387172" y="5463563"/>
            <a:ext cx="2326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Examples</a:t>
            </a:r>
            <a:r>
              <a:rPr lang="fr-FR" b="1" dirty="0"/>
              <a:t>: 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Apache </a:t>
            </a:r>
            <a:r>
              <a:rPr lang="fr-FR" b="1" dirty="0" err="1"/>
              <a:t>virtual</a:t>
            </a:r>
            <a:r>
              <a:rPr lang="fr-FR" b="1" dirty="0"/>
              <a:t> host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K8s </a:t>
            </a:r>
            <a:r>
              <a:rPr lang="fr-FR" b="1" dirty="0" err="1"/>
              <a:t>ingress</a:t>
            </a:r>
            <a:r>
              <a:rPr lang="fr-FR" b="1" dirty="0"/>
              <a:t> host </a:t>
            </a:r>
          </a:p>
          <a:p>
            <a:endParaRPr lang="fr-F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7395387" y="3619435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virtual-host2»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6648780" y="3539599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238212">
            <a:off x="6809490" y="321946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B3D9E-60AB-2A6A-10FE-2ACCF7757067}"/>
              </a:ext>
            </a:extLst>
          </p:cNvPr>
          <p:cNvSpPr/>
          <p:nvPr/>
        </p:nvSpPr>
        <p:spPr>
          <a:xfrm>
            <a:off x="5300621" y="3332276"/>
            <a:ext cx="270008" cy="2428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F3C49-E8B1-C324-9851-91B7F8AF1FDC}"/>
              </a:ext>
            </a:extLst>
          </p:cNvPr>
          <p:cNvSpPr txBox="1"/>
          <p:nvPr/>
        </p:nvSpPr>
        <p:spPr>
          <a:xfrm>
            <a:off x="4746381" y="3678008"/>
            <a:ext cx="131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ONLY !!!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1B34C7-6591-F997-C8DD-3E562FF570CC}"/>
              </a:ext>
            </a:extLst>
          </p:cNvPr>
          <p:cNvSpPr/>
          <p:nvPr/>
        </p:nvSpPr>
        <p:spPr>
          <a:xfrm rot="19641992">
            <a:off x="3089894" y="492479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034DF64-200C-DF46-17D2-AF7E8F0F7D81}"/>
              </a:ext>
            </a:extLst>
          </p:cNvPr>
          <p:cNvSpPr/>
          <p:nvPr/>
        </p:nvSpPr>
        <p:spPr>
          <a:xfrm rot="19641992" flipH="1">
            <a:off x="3666488" y="499624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E93CE-AACE-80D4-F25C-4D2EC078E3E0}"/>
              </a:ext>
            </a:extLst>
          </p:cNvPr>
          <p:cNvSpPr txBox="1"/>
          <p:nvPr/>
        </p:nvSpPr>
        <p:spPr>
          <a:xfrm>
            <a:off x="2635804" y="3722195"/>
            <a:ext cx="2530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host=virtual-host2 »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74F898-9287-8355-1023-06106604BEC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70629" y="3453720"/>
            <a:ext cx="480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EB647C-D49B-17AB-646E-B1AC7886820C}"/>
              </a:ext>
            </a:extLst>
          </p:cNvPr>
          <p:cNvSpPr txBox="1"/>
          <p:nvPr/>
        </p:nvSpPr>
        <p:spPr>
          <a:xfrm>
            <a:off x="16633" y="2414856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virtual-host1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50CDA3-43F0-D664-64E4-6AF372726CCA}"/>
              </a:ext>
            </a:extLst>
          </p:cNvPr>
          <p:cNvSpPr txBox="1"/>
          <p:nvPr/>
        </p:nvSpPr>
        <p:spPr>
          <a:xfrm>
            <a:off x="16633" y="3552917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virtual-host2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!!)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E0A574-78F6-AC41-9200-0063E9DB8A3D}"/>
              </a:ext>
            </a:extLst>
          </p:cNvPr>
          <p:cNvSpPr/>
          <p:nvPr/>
        </p:nvSpPr>
        <p:spPr>
          <a:xfrm>
            <a:off x="307282" y="5623358"/>
            <a:ext cx="854768" cy="52026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09444C-7D3E-0E05-AFF1-DEEFC601D0CE}"/>
              </a:ext>
            </a:extLst>
          </p:cNvPr>
          <p:cNvSpPr txBox="1"/>
          <p:nvPr/>
        </p:nvSpPr>
        <p:spPr>
          <a:xfrm>
            <a:off x="448031" y="5278970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server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397D7C-6101-F941-65DB-524A4E4E06CB}"/>
              </a:ext>
            </a:extLst>
          </p:cNvPr>
          <p:cNvSpPr txBox="1"/>
          <p:nvPr/>
        </p:nvSpPr>
        <p:spPr>
          <a:xfrm>
            <a:off x="1359946" y="6143625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entry1:  virtual-host1=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315F1D-EE82-7318-1197-83EAEA3E4556}"/>
              </a:ext>
            </a:extLst>
          </p:cNvPr>
          <p:cNvSpPr txBox="1"/>
          <p:nvPr/>
        </p:nvSpPr>
        <p:spPr>
          <a:xfrm>
            <a:off x="1359946" y="6406966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entry2:  virtual-host2=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90962722-8F85-116D-C16C-19B8619D7889}"/>
              </a:ext>
            </a:extLst>
          </p:cNvPr>
          <p:cNvSpPr/>
          <p:nvPr/>
        </p:nvSpPr>
        <p:spPr>
          <a:xfrm>
            <a:off x="1058070" y="6267450"/>
            <a:ext cx="328613" cy="39644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1D408BA5-D27B-80ED-37BE-B38D09BFE745}"/>
              </a:ext>
            </a:extLst>
          </p:cNvPr>
          <p:cNvSpPr/>
          <p:nvPr/>
        </p:nvSpPr>
        <p:spPr>
          <a:xfrm>
            <a:off x="5014913" y="6328291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1F9EA555-8301-831F-A2E4-3A6D40BB0BBE}"/>
              </a:ext>
            </a:extLst>
          </p:cNvPr>
          <p:cNvSpPr/>
          <p:nvPr/>
        </p:nvSpPr>
        <p:spPr>
          <a:xfrm flipV="1">
            <a:off x="5368019" y="6297870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882003BC-84FD-B9B7-2209-DDF58F7412A5}"/>
              </a:ext>
            </a:extLst>
          </p:cNvPr>
          <p:cNvSpPr/>
          <p:nvPr/>
        </p:nvSpPr>
        <p:spPr>
          <a:xfrm>
            <a:off x="8053233" y="3047701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6728635" y="274748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B28AB3-995C-2C39-D49C-58A203D2D57B}"/>
              </a:ext>
            </a:extLst>
          </p:cNvPr>
          <p:cNvSpPr txBox="1"/>
          <p:nvPr/>
        </p:nvSpPr>
        <p:spPr>
          <a:xfrm>
            <a:off x="8713209" y="3006386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handleRoute1() { ..}</a:t>
            </a: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E7795996-6CE5-9914-D0A8-9122301EAC88}"/>
              </a:ext>
            </a:extLst>
          </p:cNvPr>
          <p:cNvSpPr/>
          <p:nvPr/>
        </p:nvSpPr>
        <p:spPr>
          <a:xfrm>
            <a:off x="8061448" y="4000737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86685-A80C-4D86-06D1-35F191E1322B}"/>
              </a:ext>
            </a:extLst>
          </p:cNvPr>
          <p:cNvSpPr txBox="1"/>
          <p:nvPr/>
        </p:nvSpPr>
        <p:spPr>
          <a:xfrm>
            <a:off x="8721424" y="3959422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handleRoute2() { ..}</a:t>
            </a:r>
          </a:p>
        </p:txBody>
      </p:sp>
    </p:spTree>
    <p:extLst>
      <p:ext uri="{BB962C8B-B14F-4D97-AF65-F5344CB8AC3E}">
        <p14:creationId xmlns:p14="http://schemas.microsoft.com/office/powerpoint/2010/main" val="3281290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B3A6-C8FF-01C8-5FF1-C6C4BB3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</p:spPr>
        <p:txBody>
          <a:bodyPr/>
          <a:lstStyle/>
          <a:p>
            <a:pPr algn="ctr"/>
            <a:r>
              <a:rPr lang="fr-FR" dirty="0"/>
              <a:t>Proxy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91-26A7-C7F1-DB6C-87780235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" y="938450"/>
            <a:ext cx="11895792" cy="59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4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0F2-0CF4-B019-DB66-910D8BD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00647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Forward</a:t>
            </a:r>
            <a:r>
              <a:rPr lang="fr-FR" dirty="0"/>
              <a:t> Proxy … Reverse Proxy 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59A61-6759-4A3E-8437-C4DCCA58B827}"/>
              </a:ext>
            </a:extLst>
          </p:cNvPr>
          <p:cNvSpPr txBox="1"/>
          <p:nvPr/>
        </p:nvSpPr>
        <p:spPr>
          <a:xfrm>
            <a:off x="2532079" y="1990726"/>
            <a:ext cx="73948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Terminology</a:t>
            </a:r>
            <a:r>
              <a:rPr lang="fr-FR" sz="2800" dirty="0"/>
              <a:t>… </a:t>
            </a:r>
          </a:p>
          <a:p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/>
              <a:t>Reverse Proxy</a:t>
            </a:r>
            <a:r>
              <a:rPr lang="fr-FR" sz="2800" dirty="0"/>
              <a:t> » = </a:t>
            </a:r>
            <a:r>
              <a:rPr lang="fr-FR" sz="2800" b="1" dirty="0"/>
              <a:t>transparent</a:t>
            </a:r>
            <a:r>
              <a:rPr lang="fr-FR" sz="2800" dirty="0"/>
              <a:t> proxy = Gateway</a:t>
            </a:r>
            <a:br>
              <a:rPr lang="fr-FR" sz="2800" dirty="0"/>
            </a:br>
            <a:r>
              <a:rPr lang="fr-FR" sz="2800" dirty="0"/>
              <a:t>looks like a standard server</a:t>
            </a:r>
            <a:br>
              <a:rPr lang="fr-FR" sz="2800" dirty="0"/>
            </a:br>
            <a:r>
              <a:rPr lang="fr-FR" sz="2800" dirty="0"/>
              <a:t>( not </a:t>
            </a:r>
            <a:r>
              <a:rPr lang="fr-FR" sz="2800" dirty="0" err="1"/>
              <a:t>seen</a:t>
            </a:r>
            <a:r>
              <a:rPr lang="fr-FR" sz="2800" dirty="0"/>
              <a:t> as a http or </a:t>
            </a:r>
            <a:r>
              <a:rPr lang="fr-FR" sz="2800" dirty="0" err="1"/>
              <a:t>socks</a:t>
            </a:r>
            <a:r>
              <a:rPr lang="fr-FR" sz="2800" dirty="0"/>
              <a:t> proxy)</a:t>
            </a:r>
          </a:p>
          <a:p>
            <a:r>
              <a:rPr lang="fr-FR" sz="2800" dirty="0"/>
              <a:t>Example: </a:t>
            </a:r>
            <a:r>
              <a:rPr lang="fr-FR" sz="2800" dirty="0" err="1"/>
              <a:t>Used</a:t>
            </a:r>
            <a:r>
              <a:rPr lang="fr-FR" sz="2800" dirty="0"/>
              <a:t> for </a:t>
            </a:r>
            <a:r>
              <a:rPr lang="fr-FR" sz="2800" dirty="0" err="1"/>
              <a:t>loadBalancing</a:t>
            </a:r>
            <a:r>
              <a:rPr lang="fr-FR" sz="2800" dirty="0"/>
              <a:t>, </a:t>
            </a:r>
            <a:r>
              <a:rPr lang="fr-FR" sz="2800" dirty="0" err="1"/>
              <a:t>ingress</a:t>
            </a:r>
            <a:r>
              <a:rPr lang="fr-FR" sz="2800" dirty="0"/>
              <a:t> in K8s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 err="1"/>
              <a:t>Forward</a:t>
            </a:r>
            <a:r>
              <a:rPr lang="fr-FR" sz="2800" dirty="0"/>
              <a:t> » proxy: </a:t>
            </a:r>
            <a:br>
              <a:rPr lang="fr-FR" sz="2800" dirty="0"/>
            </a:br>
            <a:r>
              <a:rPr lang="fr-FR" sz="2800" dirty="0"/>
              <a:t>use explicit </a:t>
            </a:r>
            <a:r>
              <a:rPr lang="fr-FR" sz="2800" b="1" dirty="0"/>
              <a:t>« X-</a:t>
            </a:r>
            <a:r>
              <a:rPr lang="fr-FR" sz="2800" b="1" dirty="0" err="1"/>
              <a:t>Forwarded</a:t>
            </a:r>
            <a:r>
              <a:rPr lang="fr-FR" sz="2800" b="1" dirty="0"/>
              <a:t>-For » http header</a:t>
            </a:r>
            <a:br>
              <a:rPr lang="fr-FR" sz="2800" dirty="0"/>
            </a:br>
            <a:r>
              <a:rPr lang="fr-FR" sz="2800" dirty="0"/>
              <a:t>for intranet </a:t>
            </a:r>
            <a:r>
              <a:rPr lang="fr-FR" sz="2800" dirty="0" err="1"/>
              <a:t>security</a:t>
            </a:r>
            <a:r>
              <a:rPr lang="fr-FR" sz="2800" dirty="0"/>
              <a:t> + firewall + </a:t>
            </a:r>
            <a:r>
              <a:rPr lang="fr-FR" sz="2800" dirty="0" err="1"/>
              <a:t>authentication</a:t>
            </a:r>
            <a:r>
              <a:rPr lang="fr-FR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26816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774354AE-4140-A8FA-6EEC-D7DA70CE86E5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002A98-7AAD-137D-EDD0-D064043D0295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818AA6-EC8C-0785-38FC-919BF285F9E4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5DB59-C16D-CA67-21ED-30D6CD4C0DF5}"/>
              </a:ext>
            </a:extLst>
          </p:cNvPr>
          <p:cNvSpPr/>
          <p:nvPr/>
        </p:nvSpPr>
        <p:spPr>
          <a:xfrm>
            <a:off x="4747461" y="3263058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EDCC455-588C-4948-E6E0-9CC190DBB9F9}"/>
              </a:ext>
            </a:extLst>
          </p:cNvPr>
          <p:cNvSpPr/>
          <p:nvPr/>
        </p:nvSpPr>
        <p:spPr>
          <a:xfrm>
            <a:off x="2840011" y="348148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98D106-11E9-0BB0-927A-18FB75EB8D00}"/>
              </a:ext>
            </a:extLst>
          </p:cNvPr>
          <p:cNvSpPr/>
          <p:nvPr/>
        </p:nvSpPr>
        <p:spPr>
          <a:xfrm flipH="1">
            <a:off x="3252374" y="382478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C3230-E40B-D0B0-34FD-086859338236}"/>
              </a:ext>
            </a:extLst>
          </p:cNvPr>
          <p:cNvSpPr txBox="1"/>
          <p:nvPr/>
        </p:nvSpPr>
        <p:spPr>
          <a:xfrm>
            <a:off x="1900367" y="2198316"/>
            <a:ext cx="3516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b="1" dirty="0"/>
              <a:t>http Header: </a:t>
            </a:r>
          </a:p>
          <a:p>
            <a:r>
              <a:rPr lang="fr-FR" sz="2400" b="1" dirty="0"/>
              <a:t>«X-</a:t>
            </a:r>
            <a:r>
              <a:rPr lang="fr-FR" sz="2400" b="1" dirty="0" err="1"/>
              <a:t>Forwarded</a:t>
            </a:r>
            <a:r>
              <a:rPr lang="fr-FR" sz="2400" b="1" dirty="0"/>
              <a:t>-For= host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01B9E-568F-92D7-4FF1-B3F71F3182C0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01C2C-F735-4642-E165-C53BCE72F0C0}"/>
              </a:ext>
            </a:extLst>
          </p:cNvPr>
          <p:cNvSpPr/>
          <p:nvPr/>
        </p:nvSpPr>
        <p:spPr>
          <a:xfrm>
            <a:off x="468573" y="3237035"/>
            <a:ext cx="1254303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6B9C21-AC7D-5A84-BB52-442582AE6AF7}"/>
              </a:ext>
            </a:extLst>
          </p:cNvPr>
          <p:cNvSpPr/>
          <p:nvPr/>
        </p:nvSpPr>
        <p:spPr>
          <a:xfrm>
            <a:off x="7746382" y="276692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F0481-C3DD-0EFA-1E38-213076ECA251}"/>
              </a:ext>
            </a:extLst>
          </p:cNvPr>
          <p:cNvSpPr/>
          <p:nvPr/>
        </p:nvSpPr>
        <p:spPr>
          <a:xfrm flipH="1">
            <a:off x="8158745" y="311022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C0F5-3AF1-F7A9-9181-6A0654241E23}"/>
              </a:ext>
            </a:extLst>
          </p:cNvPr>
          <p:cNvSpPr txBox="1"/>
          <p:nvPr/>
        </p:nvSpPr>
        <p:spPr>
          <a:xfrm>
            <a:off x="7463234" y="1879275"/>
            <a:ext cx="190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http Header:</a:t>
            </a:r>
            <a:endParaRPr lang="fr-FR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1D409-1FB7-02EE-F339-4A3DA1A44C6B}"/>
              </a:ext>
            </a:extLst>
          </p:cNvPr>
          <p:cNvSpPr/>
          <p:nvPr/>
        </p:nvSpPr>
        <p:spPr>
          <a:xfrm>
            <a:off x="9731168" y="2477151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33442-32CA-3E40-F0FA-DEFCB03E525D}"/>
              </a:ext>
            </a:extLst>
          </p:cNvPr>
          <p:cNvSpPr/>
          <p:nvPr/>
        </p:nvSpPr>
        <p:spPr>
          <a:xfrm>
            <a:off x="9079956" y="4257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CE18CC-69F6-DC72-B8EB-6C8E7A0133C9}"/>
              </a:ext>
            </a:extLst>
          </p:cNvPr>
          <p:cNvSpPr/>
          <p:nvPr/>
        </p:nvSpPr>
        <p:spPr>
          <a:xfrm>
            <a:off x="9232356" y="44100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DBB50-68FF-BE6C-D63C-C056A9363654}"/>
              </a:ext>
            </a:extLst>
          </p:cNvPr>
          <p:cNvSpPr/>
          <p:nvPr/>
        </p:nvSpPr>
        <p:spPr>
          <a:xfrm>
            <a:off x="9384756" y="45624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3965AF-B646-E8F5-1306-555DC9C5270F}"/>
              </a:ext>
            </a:extLst>
          </p:cNvPr>
          <p:cNvSpPr/>
          <p:nvPr/>
        </p:nvSpPr>
        <p:spPr>
          <a:xfrm>
            <a:off x="9537156" y="47148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F203C-470E-C313-7332-2247F20F24C4}"/>
              </a:ext>
            </a:extLst>
          </p:cNvPr>
          <p:cNvSpPr/>
          <p:nvPr/>
        </p:nvSpPr>
        <p:spPr>
          <a:xfrm>
            <a:off x="9689556" y="48672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785E7-E34B-633E-A83A-4BB378BC1B7F}"/>
              </a:ext>
            </a:extLst>
          </p:cNvPr>
          <p:cNvSpPr/>
          <p:nvPr/>
        </p:nvSpPr>
        <p:spPr>
          <a:xfrm>
            <a:off x="9841956" y="5019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34111D-9ADA-4ED9-C142-5EE6ECB3B55F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B815278-3991-D063-1FDF-862629BFAB67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5BF84A4-3B26-53F1-7D0E-6C72D4C72962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CA11D-9526-48DF-7D1D-C99F9CA80F99}"/>
              </a:ext>
            </a:extLst>
          </p:cNvPr>
          <p:cNvSpPr txBox="1"/>
          <p:nvPr/>
        </p:nvSpPr>
        <p:spPr>
          <a:xfrm>
            <a:off x="5761031" y="4934556"/>
            <a:ext cx="305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http header value </a:t>
            </a:r>
          </a:p>
          <a:p>
            <a:r>
              <a:rPr lang="fr-FR" dirty="0"/>
              <a:t>To DYNAMICALLY</a:t>
            </a:r>
          </a:p>
          <a:p>
            <a:r>
              <a:rPr lang="fr-FR" dirty="0" err="1"/>
              <a:t>Choose</a:t>
            </a:r>
            <a:r>
              <a:rPr lang="fr-FR" dirty="0"/>
              <a:t> real host to </a:t>
            </a:r>
            <a:r>
              <a:rPr lang="fr-FR" dirty="0" err="1"/>
              <a:t>connect</a:t>
            </a:r>
            <a:r>
              <a:rPr lang="fr-FR" dirty="0"/>
              <a:t> to</a:t>
            </a:r>
          </a:p>
          <a:p>
            <a:endParaRPr lang="fr-FR" dirty="0"/>
          </a:p>
          <a:p>
            <a:r>
              <a:rPr lang="fr-FR" dirty="0"/>
              <a:t>(no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8C3D-B0D6-D420-AE78-0D54FD60158B}"/>
              </a:ext>
            </a:extLst>
          </p:cNvPr>
          <p:cNvSpPr txBox="1"/>
          <p:nvPr/>
        </p:nvSpPr>
        <p:spPr>
          <a:xfrm>
            <a:off x="6719965" y="1268625"/>
            <a:ext cx="51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proxy </a:t>
            </a:r>
            <a:r>
              <a:rPr lang="fr-FR" dirty="0" err="1"/>
              <a:t>becomes</a:t>
            </a:r>
            <a:r>
              <a:rPr lang="fr-FR" dirty="0"/>
              <a:t> a http client for the </a:t>
            </a:r>
            <a:r>
              <a:rPr lang="fr-FR" dirty="0" err="1"/>
              <a:t>target</a:t>
            </a:r>
            <a:r>
              <a:rPr lang="fr-FR" dirty="0"/>
              <a:t>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F7456-EA97-58DC-4F64-9A5B884509EF}"/>
              </a:ext>
            </a:extLst>
          </p:cNvPr>
          <p:cNvSpPr txBox="1"/>
          <p:nvPr/>
        </p:nvSpPr>
        <p:spPr>
          <a:xfrm>
            <a:off x="9640183" y="1879275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Target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B1AC3-AAA8-DAAB-7F3F-B5C09ED3398A}"/>
              </a:ext>
            </a:extLst>
          </p:cNvPr>
          <p:cNvSpPr txBox="1"/>
          <p:nvPr/>
        </p:nvSpPr>
        <p:spPr>
          <a:xfrm>
            <a:off x="427630" y="2766924"/>
            <a:ext cx="11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BF2C8D7-CD96-FF27-0629-6E8CFBD5BFE1}"/>
              </a:ext>
            </a:extLst>
          </p:cNvPr>
          <p:cNvSpPr/>
          <p:nvPr/>
        </p:nvSpPr>
        <p:spPr>
          <a:xfrm>
            <a:off x="5639410" y="1599658"/>
            <a:ext cx="6419240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636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CC9A-B395-AC24-4E94-7BE2ECA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8" y="135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Intranet http « Security Proxy »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CB74263-9F91-9FA7-6FF3-710E31EACA80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6B7E1EC-15DB-74E5-301F-52C78A5D4041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DB0557-D3B1-ACB1-7BC0-EC0630C738BB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B39CC-C5A9-9C83-E019-C1A57C1D4C94}"/>
              </a:ext>
            </a:extLst>
          </p:cNvPr>
          <p:cNvSpPr/>
          <p:nvPr/>
        </p:nvSpPr>
        <p:spPr>
          <a:xfrm>
            <a:off x="4740850" y="3565082"/>
            <a:ext cx="1307910" cy="711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1590A8-2FB4-CDBB-E40E-C956DD0A37AE}"/>
              </a:ext>
            </a:extLst>
          </p:cNvPr>
          <p:cNvSpPr/>
          <p:nvPr/>
        </p:nvSpPr>
        <p:spPr>
          <a:xfrm>
            <a:off x="2504329" y="334550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79234F-6ED6-9BDB-F8BC-2B464C677B78}"/>
              </a:ext>
            </a:extLst>
          </p:cNvPr>
          <p:cNvSpPr/>
          <p:nvPr/>
        </p:nvSpPr>
        <p:spPr>
          <a:xfrm flipH="1">
            <a:off x="2922007" y="3651935"/>
            <a:ext cx="1307911" cy="2979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8DE8-D20B-79E3-0E3F-B7DAB336D065}"/>
              </a:ext>
            </a:extLst>
          </p:cNvPr>
          <p:cNvSpPr txBox="1"/>
          <p:nvPr/>
        </p:nvSpPr>
        <p:spPr>
          <a:xfrm>
            <a:off x="2161862" y="2853526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</a:t>
            </a:r>
            <a:r>
              <a:rPr lang="fr-FR" dirty="0" err="1"/>
              <a:t>unsecure</a:t>
            </a:r>
            <a:r>
              <a:rPr lang="fr-FR" dirty="0"/>
              <a:t>-site/virus.exe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5C1C6-2FCA-4870-1A4D-C1E053D68C12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7F303-5C1E-674E-598B-1D3B091C6358}"/>
              </a:ext>
            </a:extLst>
          </p:cNvPr>
          <p:cNvSpPr/>
          <p:nvPr/>
        </p:nvSpPr>
        <p:spPr>
          <a:xfrm>
            <a:off x="837888" y="328257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E102F-90C6-1209-C494-48158FBF5D35}"/>
              </a:ext>
            </a:extLst>
          </p:cNvPr>
          <p:cNvSpPr/>
          <p:nvPr/>
        </p:nvSpPr>
        <p:spPr>
          <a:xfrm>
            <a:off x="7953022" y="28249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86E06-6C92-1217-C675-AB6CCB5A3E2E}"/>
              </a:ext>
            </a:extLst>
          </p:cNvPr>
          <p:cNvSpPr/>
          <p:nvPr/>
        </p:nvSpPr>
        <p:spPr>
          <a:xfrm>
            <a:off x="8105422" y="29773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B5F2B-4DBC-351A-5EDE-763BC253A882}"/>
              </a:ext>
            </a:extLst>
          </p:cNvPr>
          <p:cNvSpPr/>
          <p:nvPr/>
        </p:nvSpPr>
        <p:spPr>
          <a:xfrm>
            <a:off x="8257822" y="31297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E0822D-1241-4602-74E5-7779C2E22DE6}"/>
              </a:ext>
            </a:extLst>
          </p:cNvPr>
          <p:cNvSpPr/>
          <p:nvPr/>
        </p:nvSpPr>
        <p:spPr>
          <a:xfrm>
            <a:off x="8410222" y="32821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374EFF2-5A4A-8B18-363D-FA0D90CBC5FA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1372E3E-12C9-C979-79A9-6871AB4AD210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72D8A23-C7E2-AA5C-9762-5A16887AF10A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5AED5-7A07-80C3-B873-7E7B5BB66D2D}"/>
              </a:ext>
            </a:extLst>
          </p:cNvPr>
          <p:cNvSpPr txBox="1"/>
          <p:nvPr/>
        </p:nvSpPr>
        <p:spPr>
          <a:xfrm>
            <a:off x="618511" y="2629289"/>
            <a:ext cx="1442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Employees</a:t>
            </a:r>
            <a:endParaRPr lang="fr-FR" dirty="0"/>
          </a:p>
          <a:p>
            <a:r>
              <a:rPr lang="fr-FR" dirty="0"/>
              <a:t>Web Browser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FF76749-5BF6-94F6-1C32-2A01641236C8}"/>
              </a:ext>
            </a:extLst>
          </p:cNvPr>
          <p:cNvSpPr/>
          <p:nvPr/>
        </p:nvSpPr>
        <p:spPr>
          <a:xfrm>
            <a:off x="5902606" y="1599658"/>
            <a:ext cx="6156043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C2B51211-D6B4-5428-1F23-16A51470B8A4}"/>
              </a:ext>
            </a:extLst>
          </p:cNvPr>
          <p:cNvSpPr/>
          <p:nvPr/>
        </p:nvSpPr>
        <p:spPr>
          <a:xfrm>
            <a:off x="-27917" y="1879275"/>
            <a:ext cx="4883731" cy="435960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2F80F3-D6BC-69FA-F85E-24D09C2F2879}"/>
              </a:ext>
            </a:extLst>
          </p:cNvPr>
          <p:cNvSpPr txBox="1"/>
          <p:nvPr/>
        </p:nvSpPr>
        <p:spPr>
          <a:xfrm>
            <a:off x="550589" y="1398527"/>
            <a:ext cx="390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Enterprise </a:t>
            </a:r>
            <a:r>
              <a:rPr lang="fr-FR" b="1" dirty="0"/>
              <a:t>Intranet</a:t>
            </a:r>
            <a:r>
              <a:rPr lang="fr-FR" dirty="0"/>
              <a:t>  (firewall restriction)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549749-131A-E91A-BDBD-53900C0B88D8}"/>
              </a:ext>
            </a:extLst>
          </p:cNvPr>
          <p:cNvSpPr txBox="1"/>
          <p:nvPr/>
        </p:nvSpPr>
        <p:spPr>
          <a:xfrm>
            <a:off x="7790242" y="1309825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Internet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D879CAC-C0EF-FDF7-2B4C-0F83AE9AC99E}"/>
              </a:ext>
            </a:extLst>
          </p:cNvPr>
          <p:cNvSpPr/>
          <p:nvPr/>
        </p:nvSpPr>
        <p:spPr>
          <a:xfrm>
            <a:off x="5272828" y="4596613"/>
            <a:ext cx="257175" cy="811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ADD0B-029E-CF36-91C8-E4EA959DF87A}"/>
              </a:ext>
            </a:extLst>
          </p:cNvPr>
          <p:cNvSpPr txBox="1"/>
          <p:nvPr/>
        </p:nvSpPr>
        <p:spPr>
          <a:xfrm>
            <a:off x="4143758" y="5453612"/>
            <a:ext cx="3300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unauthorized</a:t>
            </a:r>
            <a:r>
              <a:rPr lang="fr-FR" sz="2000" b="1" dirty="0"/>
              <a:t> sites restriction</a:t>
            </a:r>
          </a:p>
          <a:p>
            <a:r>
              <a:rPr lang="fr-FR" sz="2000" b="1" dirty="0"/>
              <a:t>Virus SCAN</a:t>
            </a:r>
          </a:p>
          <a:p>
            <a:r>
              <a:rPr lang="fr-FR" sz="2000" b="1" dirty="0"/>
              <a:t>Data </a:t>
            </a:r>
            <a:r>
              <a:rPr lang="fr-FR" sz="2000" b="1" dirty="0" err="1"/>
              <a:t>Leakage</a:t>
            </a:r>
            <a:r>
              <a:rPr lang="fr-FR" sz="2000" b="1" dirty="0"/>
              <a:t> protection</a:t>
            </a:r>
          </a:p>
          <a:p>
            <a:r>
              <a:rPr lang="fr-FR" sz="2000" b="1" dirty="0"/>
              <a:t>Audit </a:t>
            </a:r>
            <a:r>
              <a:rPr lang="fr-FR" sz="2000" b="1" dirty="0" err="1"/>
              <a:t>access</a:t>
            </a:r>
            <a:r>
              <a:rPr lang="fr-FR" sz="2000" b="1" dirty="0"/>
              <a:t> log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35DA6-B6A2-7692-DC45-9713859E78FD}"/>
              </a:ext>
            </a:extLst>
          </p:cNvPr>
          <p:cNvSpPr/>
          <p:nvPr/>
        </p:nvSpPr>
        <p:spPr>
          <a:xfrm>
            <a:off x="643096" y="4101681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2FA085-680D-9A0B-25AF-3C6D64E758C9}"/>
              </a:ext>
            </a:extLst>
          </p:cNvPr>
          <p:cNvSpPr/>
          <p:nvPr/>
        </p:nvSpPr>
        <p:spPr>
          <a:xfrm>
            <a:off x="1182635" y="467196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601BB4-EB15-963D-3BB8-617DC53AFABB}"/>
              </a:ext>
            </a:extLst>
          </p:cNvPr>
          <p:cNvSpPr/>
          <p:nvPr/>
        </p:nvSpPr>
        <p:spPr>
          <a:xfrm>
            <a:off x="7894767" y="46472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7130D2-08FF-A35E-659F-A87A1B506BF8}"/>
              </a:ext>
            </a:extLst>
          </p:cNvPr>
          <p:cNvSpPr/>
          <p:nvPr/>
        </p:nvSpPr>
        <p:spPr>
          <a:xfrm>
            <a:off x="8047167" y="47996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713408-96EF-DCAA-16D7-5AA967C256DB}"/>
              </a:ext>
            </a:extLst>
          </p:cNvPr>
          <p:cNvSpPr/>
          <p:nvPr/>
        </p:nvSpPr>
        <p:spPr>
          <a:xfrm>
            <a:off x="8199567" y="49520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46CEB-9591-F360-EC69-13F618188CCE}"/>
              </a:ext>
            </a:extLst>
          </p:cNvPr>
          <p:cNvSpPr/>
          <p:nvPr/>
        </p:nvSpPr>
        <p:spPr>
          <a:xfrm>
            <a:off x="8351967" y="51044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9E8EA9-5E60-EEBA-67E9-5438A289FB8C}"/>
              </a:ext>
            </a:extLst>
          </p:cNvPr>
          <p:cNvSpPr/>
          <p:nvPr/>
        </p:nvSpPr>
        <p:spPr>
          <a:xfrm>
            <a:off x="2526797" y="4446743"/>
            <a:ext cx="1533098" cy="2979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E9862-6346-0BF2-0449-D07B22CC9FBB}"/>
              </a:ext>
            </a:extLst>
          </p:cNvPr>
          <p:cNvSpPr txBox="1"/>
          <p:nvPr/>
        </p:nvSpPr>
        <p:spPr>
          <a:xfrm>
            <a:off x="1926657" y="4126533"/>
            <a:ext cx="285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confidential</a:t>
            </a:r>
            <a:r>
              <a:rPr lang="fr-FR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3142123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a http 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701421" y="2520287"/>
            <a:ext cx="95792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HTTP_PROXY=http://proxyhost:8080</a:t>
            </a:r>
          </a:p>
          <a:p>
            <a:endParaRPr lang="fr-FR" sz="2800" dirty="0"/>
          </a:p>
          <a:p>
            <a:r>
              <a:rPr lang="fr-FR" sz="2800" dirty="0"/>
              <a:t>$ </a:t>
            </a:r>
            <a:r>
              <a:rPr lang="fr-FR" sz="2800" dirty="0" err="1"/>
              <a:t>curl</a:t>
            </a:r>
            <a:r>
              <a:rPr lang="fr-FR" sz="2800" dirty="0"/>
              <a:t> http://www.google.fr</a:t>
            </a:r>
          </a:p>
          <a:p>
            <a:endParaRPr lang="fr-FR" sz="2800" dirty="0"/>
          </a:p>
          <a:p>
            <a:r>
              <a:rPr lang="fr-FR" sz="2800" dirty="0"/>
              <a:t>=&gt; use TCP-IP </a:t>
            </a:r>
            <a:r>
              <a:rPr lang="fr-FR" sz="2800" dirty="0" err="1"/>
              <a:t>connection</a:t>
            </a:r>
            <a:r>
              <a:rPr lang="fr-FR" sz="2800" dirty="0"/>
              <a:t> to « </a:t>
            </a:r>
            <a:r>
              <a:rPr lang="fr-FR" sz="2800" dirty="0" err="1"/>
              <a:t>proxyhost</a:t>
            </a:r>
            <a:r>
              <a:rPr lang="fr-FR" sz="2800" dirty="0"/>
              <a:t> » for all </a:t>
            </a:r>
            <a:r>
              <a:rPr lang="fr-FR" sz="2800" dirty="0" err="1"/>
              <a:t>queries</a:t>
            </a:r>
            <a:r>
              <a:rPr lang="fr-FR" sz="2800" dirty="0"/>
              <a:t>,</a:t>
            </a:r>
          </a:p>
          <a:p>
            <a:r>
              <a:rPr lang="fr-FR" sz="2800" dirty="0"/>
              <a:t>And rewrite http </a:t>
            </a:r>
            <a:r>
              <a:rPr lang="fr-FR" sz="2800" dirty="0" err="1"/>
              <a:t>request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header « proxy=www.google.fr»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313DD-53CB-A949-5FA4-27EE7B450B28}"/>
              </a:ext>
            </a:extLst>
          </p:cNvPr>
          <p:cNvSpPr txBox="1"/>
          <p:nvPr/>
        </p:nvSpPr>
        <p:spPr>
          <a:xfrm>
            <a:off x="838200" y="5682017"/>
            <a:ext cx="1108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HTTP_PROXY </a:t>
            </a:r>
            <a:r>
              <a:rPr lang="fr-FR" dirty="0" err="1"/>
              <a:t>is</a:t>
            </a:r>
            <a:r>
              <a:rPr lang="fr-FR" dirty="0"/>
              <a:t> standard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There are </a:t>
            </a:r>
            <a:r>
              <a:rPr lang="fr-FR" dirty="0" err="1"/>
              <a:t>also</a:t>
            </a:r>
            <a:r>
              <a:rPr lang="fr-FR" dirty="0"/>
              <a:t> standard configuration file for </a:t>
            </a:r>
            <a:r>
              <a:rPr lang="fr-FR" dirty="0" err="1"/>
              <a:t>many</a:t>
            </a:r>
            <a:r>
              <a:rPr lang="fr-FR" dirty="0"/>
              <a:t> applications  (</a:t>
            </a:r>
            <a:r>
              <a:rPr lang="fr-FR" dirty="0" err="1"/>
              <a:t>example</a:t>
            </a:r>
            <a:r>
              <a:rPr lang="fr-FR" dirty="0"/>
              <a:t>:   &lt;proxy&gt;..&lt;/proxy&gt; in </a:t>
            </a:r>
            <a:r>
              <a:rPr lang="fr-FR" dirty="0" err="1"/>
              <a:t>maven</a:t>
            </a:r>
            <a:r>
              <a:rPr lang="fr-FR" dirty="0"/>
              <a:t> settings.xml</a:t>
            </a:r>
          </a:p>
          <a:p>
            <a:r>
              <a:rPr lang="fr-FR" dirty="0"/>
              <a:t>And custom args per langage, </a:t>
            </a:r>
            <a:r>
              <a:rPr lang="fr-FR" dirty="0" err="1"/>
              <a:t>example</a:t>
            </a:r>
            <a:r>
              <a:rPr lang="fr-FR" dirty="0"/>
              <a:t>  « java –</a:t>
            </a:r>
            <a:r>
              <a:rPr lang="fr-FR" dirty="0" err="1"/>
              <a:t>Djava.net.proxy.http</a:t>
            </a:r>
            <a:r>
              <a:rPr lang="fr-FR" dirty="0"/>
              <a:t>=</a:t>
            </a:r>
            <a:r>
              <a:rPr lang="fr-FR" dirty="0" err="1"/>
              <a:t>proxyhost</a:t>
            </a:r>
            <a:r>
              <a:rPr lang="fr-FR" dirty="0"/>
              <a:t>   your-app.jar »</a:t>
            </a:r>
          </a:p>
        </p:txBody>
      </p:sp>
    </p:spTree>
    <p:extLst>
      <p:ext uri="{BB962C8B-B14F-4D97-AF65-F5344CB8AC3E}">
        <p14:creationId xmlns:p14="http://schemas.microsoft.com/office/powerpoint/2010/main" val="65390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URL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, DNS </a:t>
            </a:r>
            <a:r>
              <a:rPr lang="fr-FR" dirty="0" err="1"/>
              <a:t>resolved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A6F5-95B0-3888-B9AD-0E30156590EE}"/>
              </a:ext>
            </a:extLst>
          </p:cNvPr>
          <p:cNvSpPr txBox="1"/>
          <p:nvPr/>
        </p:nvSpPr>
        <p:spPr>
          <a:xfrm>
            <a:off x="2779595" y="1728716"/>
            <a:ext cx="721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https://www.google.fr:443/bar?query=xyz#baz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A908F40-93E0-71B6-2449-5637DA98301F}"/>
              </a:ext>
            </a:extLst>
          </p:cNvPr>
          <p:cNvSpPr/>
          <p:nvPr/>
        </p:nvSpPr>
        <p:spPr>
          <a:xfrm rot="16200000">
            <a:off x="4765286" y="1228383"/>
            <a:ext cx="300477" cy="2224472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BDA1CB1-055A-0D06-6396-154FD01A90E6}"/>
              </a:ext>
            </a:extLst>
          </p:cNvPr>
          <p:cNvSpPr/>
          <p:nvPr/>
        </p:nvSpPr>
        <p:spPr>
          <a:xfrm>
            <a:off x="4727405" y="268605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F73F-D540-022F-FBF2-AF3786CF8178}"/>
              </a:ext>
            </a:extLst>
          </p:cNvPr>
          <p:cNvSpPr txBox="1"/>
          <p:nvPr/>
        </p:nvSpPr>
        <p:spPr>
          <a:xfrm>
            <a:off x="2543175" y="3462529"/>
            <a:ext cx="488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DNS:  </a:t>
            </a:r>
            <a:r>
              <a:rPr lang="fr-FR" sz="2400" dirty="0" err="1"/>
              <a:t>resolve</a:t>
            </a:r>
            <a:r>
              <a:rPr lang="fr-FR" sz="2400" dirty="0"/>
              <a:t>  </a:t>
            </a:r>
            <a:r>
              <a:rPr lang="fr-FR" sz="2400" dirty="0" err="1"/>
              <a:t>hostname</a:t>
            </a:r>
            <a:r>
              <a:rPr lang="fr-FR" sz="2400" dirty="0"/>
              <a:t> -&gt; IP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Equivalent to </a:t>
            </a:r>
          </a:p>
          <a:p>
            <a:r>
              <a:rPr lang="fr-FR" sz="2400" dirty="0"/>
              <a:t>$ </a:t>
            </a:r>
            <a:r>
              <a:rPr lang="fr-FR" sz="2400" b="1" dirty="0" err="1"/>
              <a:t>nslookup</a:t>
            </a:r>
            <a:r>
              <a:rPr lang="fr-FR" sz="2400" dirty="0"/>
              <a:t> www.google.fr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4A8E2-A018-ED7E-D874-DB09FFF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11" y="2905981"/>
            <a:ext cx="3772227" cy="2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5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10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an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enricher</a:t>
            </a:r>
            <a:r>
              <a:rPr lang="fr-FR" dirty="0"/>
              <a:t> Proxy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authenticating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892490" y="3120788"/>
            <a:ext cx="8115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HTTP_PROXY=localhost:3128</a:t>
            </a:r>
          </a:p>
          <a:p>
            <a:r>
              <a:rPr lang="fr-FR" sz="2800" dirty="0"/>
              <a:t> </a:t>
            </a:r>
          </a:p>
          <a:p>
            <a:r>
              <a:rPr lang="fr-FR" sz="2800" dirty="0"/>
              <a:t>   =&gt; </a:t>
            </a:r>
            <a:r>
              <a:rPr lang="fr-FR" sz="2800" dirty="0" err="1"/>
              <a:t>typically</a:t>
            </a:r>
            <a:r>
              <a:rPr lang="fr-FR" sz="2800" dirty="0"/>
              <a:t> to use NTLM </a:t>
            </a:r>
            <a:r>
              <a:rPr lang="fr-FR" sz="2800" dirty="0" err="1"/>
              <a:t>authenticating</a:t>
            </a:r>
            <a:r>
              <a:rPr lang="fr-FR" sz="2800" dirty="0"/>
              <a:t> local proxy</a:t>
            </a:r>
          </a:p>
          <a:p>
            <a:r>
              <a:rPr lang="fr-FR" sz="2800" dirty="0"/>
              <a:t>… to </a:t>
            </a:r>
            <a:r>
              <a:rPr lang="fr-FR" sz="2800" dirty="0" err="1"/>
              <a:t>connect</a:t>
            </a:r>
            <a:r>
              <a:rPr lang="fr-FR" sz="2800" dirty="0"/>
              <a:t> to </a:t>
            </a:r>
            <a:r>
              <a:rPr lang="fr-FR" sz="2800" dirty="0" err="1"/>
              <a:t>enterprise</a:t>
            </a:r>
            <a:r>
              <a:rPr lang="fr-FR" sz="2800" dirty="0"/>
              <a:t> Internet proxy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enterprise</a:t>
            </a:r>
            <a:r>
              <a:rPr lang="fr-FR" sz="2800" dirty="0"/>
              <a:t> Windows </a:t>
            </a:r>
            <a:r>
              <a:rPr lang="fr-FR" sz="2800" dirty="0" err="1"/>
              <a:t>account</a:t>
            </a:r>
            <a:r>
              <a:rPr lang="fr-FR" sz="2800" dirty="0"/>
              <a:t> + NTLM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1151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Px-proxy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B65-24E6-F8BD-DBF9-377B104F275F}"/>
              </a:ext>
            </a:extLst>
          </p:cNvPr>
          <p:cNvSpPr/>
          <p:nvPr/>
        </p:nvSpPr>
        <p:spPr>
          <a:xfrm>
            <a:off x="1270443" y="246923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0947-1767-069B-C969-9C621677856C}"/>
              </a:ext>
            </a:extLst>
          </p:cNvPr>
          <p:cNvSpPr/>
          <p:nvPr/>
        </p:nvSpPr>
        <p:spPr>
          <a:xfrm>
            <a:off x="585788" y="1995487"/>
            <a:ext cx="4867275" cy="367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C1B40-1C83-C6E9-61EB-1C02914CED03}"/>
              </a:ext>
            </a:extLst>
          </p:cNvPr>
          <p:cNvSpPr/>
          <p:nvPr/>
        </p:nvSpPr>
        <p:spPr>
          <a:xfrm>
            <a:off x="5015375" y="2833688"/>
            <a:ext cx="875376" cy="734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6A57B-00DB-A9B6-BDF6-FE78C9348107}"/>
              </a:ext>
            </a:extLst>
          </p:cNvPr>
          <p:cNvSpPr txBox="1"/>
          <p:nvPr/>
        </p:nvSpPr>
        <p:spPr>
          <a:xfrm>
            <a:off x="1151342" y="1476375"/>
            <a:ext cx="33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localhost Workstation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588E8-CB24-2946-1312-7CE31047963F}"/>
              </a:ext>
            </a:extLst>
          </p:cNvPr>
          <p:cNvSpPr txBox="1"/>
          <p:nvPr/>
        </p:nvSpPr>
        <p:spPr>
          <a:xfrm>
            <a:off x="4688529" y="2343299"/>
            <a:ext cx="196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px-proxy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884AE1-B679-14C8-2880-937747D0A2D1}"/>
              </a:ext>
            </a:extLst>
          </p:cNvPr>
          <p:cNvSpPr/>
          <p:nvPr/>
        </p:nvSpPr>
        <p:spPr>
          <a:xfrm>
            <a:off x="2800965" y="278886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5F8D9-D7CA-2E75-B02C-2C1722E46B90}"/>
              </a:ext>
            </a:extLst>
          </p:cNvPr>
          <p:cNvSpPr/>
          <p:nvPr/>
        </p:nvSpPr>
        <p:spPr>
          <a:xfrm flipH="1">
            <a:off x="3187810" y="3122025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259FB-C4D2-140C-77E7-41E17AB0C3DB}"/>
              </a:ext>
            </a:extLst>
          </p:cNvPr>
          <p:cNvSpPr/>
          <p:nvPr/>
        </p:nvSpPr>
        <p:spPr>
          <a:xfrm>
            <a:off x="936897" y="336578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2A236-6DEA-FBDA-1A1E-801D4E76289A}"/>
              </a:ext>
            </a:extLst>
          </p:cNvPr>
          <p:cNvSpPr/>
          <p:nvPr/>
        </p:nvSpPr>
        <p:spPr>
          <a:xfrm>
            <a:off x="1270443" y="4007065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F9B9A-4F80-FFB4-4C14-53DF9B6DBD02}"/>
              </a:ext>
            </a:extLst>
          </p:cNvPr>
          <p:cNvSpPr txBox="1"/>
          <p:nvPr/>
        </p:nvSpPr>
        <p:spPr>
          <a:xfrm>
            <a:off x="1017833" y="2140590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Web Browser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29B7A-8DA8-D6FB-1A08-6732676253B2}"/>
              </a:ext>
            </a:extLst>
          </p:cNvPr>
          <p:cNvSpPr txBox="1"/>
          <p:nvPr/>
        </p:nvSpPr>
        <p:spPr>
          <a:xfrm>
            <a:off x="3008814" y="2179260"/>
            <a:ext cx="166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Header… none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6FDBD9-30FF-D589-0ED0-145398191F80}"/>
              </a:ext>
            </a:extLst>
          </p:cNvPr>
          <p:cNvSpPr/>
          <p:nvPr/>
        </p:nvSpPr>
        <p:spPr>
          <a:xfrm>
            <a:off x="6924235" y="274034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A5A7-82A4-B0BC-8408-0225CCC1B568}"/>
              </a:ext>
            </a:extLst>
          </p:cNvPr>
          <p:cNvSpPr/>
          <p:nvPr/>
        </p:nvSpPr>
        <p:spPr>
          <a:xfrm flipH="1">
            <a:off x="7336598" y="308364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7C343-AC8D-4BBF-ED83-F3FB75675B88}"/>
              </a:ext>
            </a:extLst>
          </p:cNvPr>
          <p:cNvSpPr txBox="1"/>
          <p:nvPr/>
        </p:nvSpPr>
        <p:spPr>
          <a:xfrm>
            <a:off x="6414506" y="1392580"/>
            <a:ext cx="271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Headers… </a:t>
            </a:r>
          </a:p>
          <a:p>
            <a:r>
              <a:rPr lang="fr-FR" b="1" dirty="0"/>
              <a:t>User =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windows</a:t>
            </a:r>
            <a:r>
              <a:rPr lang="fr-FR" b="1" dirty="0"/>
              <a:t> login</a:t>
            </a:r>
          </a:p>
          <a:p>
            <a:r>
              <a:rPr lang="fr-FR" b="1" dirty="0" err="1"/>
              <a:t>token</a:t>
            </a:r>
            <a:r>
              <a:rPr lang="fr-FR" b="1" dirty="0"/>
              <a:t> = </a:t>
            </a:r>
            <a:r>
              <a:rPr lang="fr-FR" b="1" dirty="0" err="1"/>
              <a:t>your</a:t>
            </a:r>
            <a:r>
              <a:rPr lang="fr-FR" b="1" dirty="0"/>
              <a:t> NTLM </a:t>
            </a:r>
            <a:r>
              <a:rPr lang="fr-FR" b="1" dirty="0" err="1"/>
              <a:t>token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B3DA-C91D-6119-6FBA-C989B9E973E1}"/>
              </a:ext>
            </a:extLst>
          </p:cNvPr>
          <p:cNvSpPr/>
          <p:nvPr/>
        </p:nvSpPr>
        <p:spPr>
          <a:xfrm>
            <a:off x="9243381" y="2846086"/>
            <a:ext cx="1307911" cy="624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A0D87-E054-C059-E005-40636679E56F}"/>
              </a:ext>
            </a:extLst>
          </p:cNvPr>
          <p:cNvSpPr txBox="1"/>
          <p:nvPr/>
        </p:nvSpPr>
        <p:spPr>
          <a:xfrm>
            <a:off x="9186062" y="1982325"/>
            <a:ext cx="1949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Intranet </a:t>
            </a:r>
          </a:p>
          <a:p>
            <a:r>
              <a:rPr lang="fr-FR" sz="2400" dirty="0"/>
              <a:t>Security Proxy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0215121-8154-03E4-56EB-572ABE25A421}"/>
              </a:ext>
            </a:extLst>
          </p:cNvPr>
          <p:cNvSpPr/>
          <p:nvPr/>
        </p:nvSpPr>
        <p:spPr>
          <a:xfrm rot="19296593">
            <a:off x="10141941" y="3801559"/>
            <a:ext cx="404812" cy="9286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6662A-2EE0-D7CF-F6C7-EF0301EED731}"/>
              </a:ext>
            </a:extLst>
          </p:cNvPr>
          <p:cNvSpPr txBox="1"/>
          <p:nvPr/>
        </p:nvSpPr>
        <p:spPr>
          <a:xfrm>
            <a:off x="9626192" y="4590424"/>
            <a:ext cx="2593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Checking permission </a:t>
            </a:r>
          </a:p>
          <a:p>
            <a:r>
              <a:rPr lang="fr-FR" dirty="0" err="1"/>
              <a:t>Authorized</a:t>
            </a:r>
            <a:r>
              <a:rPr lang="fr-FR" dirty="0"/>
              <a:t> to</a:t>
            </a:r>
          </a:p>
          <a:p>
            <a:r>
              <a:rPr lang="fr-FR" dirty="0"/>
              <a:t>GET/PUT/POST</a:t>
            </a:r>
          </a:p>
          <a:p>
            <a:r>
              <a:rPr lang="fr-FR" dirty="0"/>
              <a:t>To </a:t>
            </a:r>
            <a:r>
              <a:rPr lang="fr-FR" dirty="0" err="1"/>
              <a:t>External</a:t>
            </a:r>
            <a:r>
              <a:rPr lang="fr-FR" dirty="0"/>
              <a:t> web sites </a:t>
            </a:r>
            <a:r>
              <a:rPr lang="fr-FR" dirty="0" err="1"/>
              <a:t>x,y,z</a:t>
            </a:r>
            <a:endParaRPr lang="fr-FR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7E7A206-E2E3-51D0-033F-B605164ED17A}"/>
              </a:ext>
            </a:extLst>
          </p:cNvPr>
          <p:cNvSpPr/>
          <p:nvPr/>
        </p:nvSpPr>
        <p:spPr>
          <a:xfrm rot="3014189">
            <a:off x="4319577" y="3430405"/>
            <a:ext cx="273843" cy="22128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497CA-E3FC-17A9-9F23-52F5800B82D4}"/>
              </a:ext>
            </a:extLst>
          </p:cNvPr>
          <p:cNvSpPr txBox="1"/>
          <p:nvPr/>
        </p:nvSpPr>
        <p:spPr>
          <a:xfrm rot="19249593">
            <a:off x="2948711" y="4114308"/>
            <a:ext cx="204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</a:t>
            </a:r>
          </a:p>
          <a:p>
            <a:r>
              <a:rPr lang="fr-FR" dirty="0"/>
              <a:t>Login + NTLM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EF9E-3A0C-1398-EDC8-2497F269A55F}"/>
              </a:ext>
            </a:extLst>
          </p:cNvPr>
          <p:cNvSpPr/>
          <p:nvPr/>
        </p:nvSpPr>
        <p:spPr>
          <a:xfrm>
            <a:off x="2568896" y="5329088"/>
            <a:ext cx="1307911" cy="576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5AAB37DC-273A-98DF-82E5-467C9135F93F}"/>
              </a:ext>
            </a:extLst>
          </p:cNvPr>
          <p:cNvSpPr/>
          <p:nvPr/>
        </p:nvSpPr>
        <p:spPr>
          <a:xfrm>
            <a:off x="5943600" y="6028729"/>
            <a:ext cx="1162050" cy="6905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A50568-8651-24D0-91C7-BFA0133DD43C}"/>
              </a:ext>
            </a:extLst>
          </p:cNvPr>
          <p:cNvSpPr/>
          <p:nvPr/>
        </p:nvSpPr>
        <p:spPr>
          <a:xfrm rot="17547976">
            <a:off x="4713640" y="5477356"/>
            <a:ext cx="273843" cy="1311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94A80-A121-3B86-0111-A2BCB4186C38}"/>
              </a:ext>
            </a:extLst>
          </p:cNvPr>
          <p:cNvSpPr txBox="1"/>
          <p:nvPr/>
        </p:nvSpPr>
        <p:spPr>
          <a:xfrm>
            <a:off x="5841417" y="562725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Directory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6231C09-BFA9-A7E0-DE49-A17A78B7BF7F}"/>
              </a:ext>
            </a:extLst>
          </p:cNvPr>
          <p:cNvSpPr/>
          <p:nvPr/>
        </p:nvSpPr>
        <p:spPr>
          <a:xfrm rot="2694809">
            <a:off x="8483215" y="3416862"/>
            <a:ext cx="294269" cy="31400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9BF3F-0DAF-152B-2659-9ED7E55A3454}"/>
              </a:ext>
            </a:extLst>
          </p:cNvPr>
          <p:cNvSpPr txBox="1"/>
          <p:nvPr/>
        </p:nvSpPr>
        <p:spPr>
          <a:xfrm rot="19018548">
            <a:off x="7155815" y="4295575"/>
            <a:ext cx="234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 err="1"/>
              <a:t>windows</a:t>
            </a:r>
            <a:r>
              <a:rPr lang="fr-FR" dirty="0"/>
              <a:t> login + </a:t>
            </a:r>
            <a:r>
              <a:rPr lang="fr-FR" dirty="0" err="1"/>
              <a:t>token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0916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5E06-5C14-9727-A1E4-DBA9CCD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B0249-1BBD-FB2C-47DD-50C24DA37F47}"/>
              </a:ext>
            </a:extLst>
          </p:cNvPr>
          <p:cNvSpPr txBox="1"/>
          <p:nvPr/>
        </p:nvSpPr>
        <p:spPr>
          <a:xfrm>
            <a:off x="1790700" y="1943100"/>
            <a:ext cx="98097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   = Simple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   + extensible Headers   on top of TCP-IP</a:t>
            </a:r>
          </a:p>
          <a:p>
            <a:endParaRPr lang="fr-FR" sz="2400" dirty="0"/>
          </a:p>
          <a:p>
            <a:r>
              <a:rPr lang="fr-FR" sz="2400" dirty="0"/>
              <a:t>Few standards and </a:t>
            </a:r>
            <a:r>
              <a:rPr lang="fr-FR" sz="2400" dirty="0" err="1"/>
              <a:t>norms</a:t>
            </a:r>
            <a:r>
              <a:rPr lang="fr-FR" sz="2400" dirty="0"/>
              <a:t>:  </a:t>
            </a:r>
            <a:r>
              <a:rPr lang="fr-FR" sz="2400" dirty="0" err="1"/>
              <a:t>status</a:t>
            </a:r>
            <a:r>
              <a:rPr lang="fr-FR" sz="2400" dirty="0"/>
              <a:t> code, header, cors </a:t>
            </a:r>
            <a:r>
              <a:rPr lang="fr-FR" sz="2400" dirty="0" err="1"/>
              <a:t>origin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Types of servers:  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Static</a:t>
            </a:r>
            <a:r>
              <a:rPr lang="fr-FR" sz="2400" dirty="0"/>
              <a:t> pages server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Dynamic server-</a:t>
            </a:r>
            <a:r>
              <a:rPr lang="fr-FR" sz="2400" dirty="0" err="1"/>
              <a:t>side</a:t>
            </a:r>
            <a:r>
              <a:rPr lang="fr-FR" sz="2400" dirty="0"/>
              <a:t> pages  (</a:t>
            </a:r>
            <a:r>
              <a:rPr lang="fr-FR" sz="2400" dirty="0" err="1"/>
              <a:t>legacy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Mixed content : Gateway (</a:t>
            </a:r>
            <a:r>
              <a:rPr lang="fr-FR" sz="2400" dirty="0" err="1"/>
              <a:t>Ingress</a:t>
            </a:r>
            <a:r>
              <a:rPr lang="fr-FR" sz="2400" dirty="0"/>
              <a:t> Rules), Virtual Hosts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Proxies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Local </a:t>
            </a:r>
            <a:r>
              <a:rPr lang="fr-FR" sz="2400" dirty="0" err="1"/>
              <a:t>development</a:t>
            </a:r>
            <a:r>
              <a:rPr lang="fr-FR" sz="2400" dirty="0"/>
              <a:t> server: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</p:txBody>
      </p:sp>
    </p:spTree>
    <p:extLst>
      <p:ext uri="{BB962C8B-B14F-4D97-AF65-F5344CB8AC3E}">
        <p14:creationId xmlns:p14="http://schemas.microsoft.com/office/powerpoint/2010/main" val="2620336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70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Next course / Hands-on</a:t>
            </a:r>
            <a:br>
              <a:rPr lang="fr-FR" dirty="0"/>
            </a:br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PCs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99F1-A38C-0352-DDFE-B0982C2E1A87}"/>
              </a:ext>
            </a:extLst>
          </p:cNvPr>
          <p:cNvSpPr txBox="1"/>
          <p:nvPr/>
        </p:nvSpPr>
        <p:spPr>
          <a:xfrm>
            <a:off x="1495425" y="291494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83595-F616-DB44-DB06-8B01882D571D}"/>
              </a:ext>
            </a:extLst>
          </p:cNvPr>
          <p:cNvSpPr txBox="1"/>
          <p:nvPr/>
        </p:nvSpPr>
        <p:spPr>
          <a:xfrm>
            <a:off x="333375" y="3699778"/>
            <a:ext cx="407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Higly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 </a:t>
            </a:r>
          </a:p>
          <a:p>
            <a:r>
              <a:rPr lang="fr-FR" sz="2400" b="1" dirty="0" err="1"/>
              <a:t>IntelliJ</a:t>
            </a:r>
            <a:r>
              <a:rPr lang="fr-FR" sz="2400" dirty="0"/>
              <a:t>   (or Visual Studio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41DC-7E7E-B5EB-AA53-6B81910B893A}"/>
              </a:ext>
            </a:extLst>
          </p:cNvPr>
          <p:cNvSpPr txBox="1"/>
          <p:nvPr/>
        </p:nvSpPr>
        <p:spPr>
          <a:xfrm>
            <a:off x="5319712" y="2967335"/>
            <a:ext cx="12734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Runtime</a:t>
            </a:r>
          </a:p>
          <a:p>
            <a:endParaRPr lang="fr-FR" sz="2400" b="1" dirty="0"/>
          </a:p>
          <a:p>
            <a:r>
              <a:rPr lang="fr-FR" sz="2400" b="1" dirty="0" err="1"/>
              <a:t>Nodejs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(+ </a:t>
            </a:r>
            <a:r>
              <a:rPr lang="fr-FR" sz="2400" b="1" dirty="0" err="1"/>
              <a:t>npm</a:t>
            </a:r>
            <a:r>
              <a:rPr lang="fr-FR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D7EC-E8A5-2A36-423A-1EB59E101A14}"/>
              </a:ext>
            </a:extLst>
          </p:cNvPr>
          <p:cNvSpPr txBox="1"/>
          <p:nvPr/>
        </p:nvSpPr>
        <p:spPr>
          <a:xfrm>
            <a:off x="8322264" y="2929533"/>
            <a:ext cx="3031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Tool</a:t>
            </a:r>
          </a:p>
          <a:p>
            <a:endParaRPr lang="fr-FR" sz="2400" b="1" dirty="0"/>
          </a:p>
          <a:p>
            <a:r>
              <a:rPr lang="fr-FR" sz="2400" b="1" dirty="0"/>
              <a:t>@angular-cli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npm</a:t>
            </a:r>
            <a:r>
              <a:rPr lang="fr-FR" sz="2400" b="1" dirty="0"/>
              <a:t> module in PATH)</a:t>
            </a:r>
          </a:p>
        </p:txBody>
      </p:sp>
    </p:spTree>
    <p:extLst>
      <p:ext uri="{BB962C8B-B14F-4D97-AF65-F5344CB8AC3E}">
        <p14:creationId xmlns:p14="http://schemas.microsoft.com/office/powerpoint/2010/main" val="30690170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IDE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995-DB9A-1291-E0AA-DBC987C2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60280"/>
            <a:ext cx="8191922" cy="51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6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2/3 :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>
                <a:hlinkClick r:id="rId2"/>
              </a:rPr>
              <a:t>https://nodejs.org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CEE81-05C2-5B2C-A549-72134F7F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1" y="1876425"/>
            <a:ext cx="10184159" cy="42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9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@angular/cli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7264D-F6EC-19F6-ADEA-E9817B68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1027906"/>
            <a:ext cx="9868755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2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286067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85625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8" y="309563"/>
            <a:ext cx="12158662" cy="79533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MindMap</a:t>
            </a:r>
            <a:r>
              <a:rPr lang="fr-FR" sz="3600" dirty="0"/>
              <a:t> to </a:t>
            </a:r>
            <a:r>
              <a:rPr lang="fr-FR" sz="3600" dirty="0" err="1"/>
              <a:t>Take</a:t>
            </a:r>
            <a:r>
              <a:rPr lang="fr-FR" sz="3600" dirty="0"/>
              <a:t> </a:t>
            </a:r>
            <a:r>
              <a:rPr lang="fr-FR" sz="3600" dirty="0" err="1"/>
              <a:t>Away</a:t>
            </a:r>
            <a:br>
              <a:rPr lang="fr-FR" sz="3600" dirty="0"/>
            </a:br>
            <a:r>
              <a:rPr lang="fr-FR" sz="3600" dirty="0">
                <a:hlinkClick r:id="rId2"/>
              </a:rPr>
              <a:t>https://mm.tt/app/map/2853349794?t=AFOnMZf7Ku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8666C-1604-6378-4D84-7CF395FF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918005"/>
            <a:ext cx="7939358" cy="59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8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F344-AF40-6264-5CD5-21E10A64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C35F7A2-FEB3-DAE6-A2A3-DED054AFE6AA}"/>
              </a:ext>
            </a:extLst>
          </p:cNvPr>
          <p:cNvSpPr txBox="1">
            <a:spLocks/>
          </p:cNvSpPr>
          <p:nvPr/>
        </p:nvSpPr>
        <p:spPr>
          <a:xfrm>
            <a:off x="435164" y="2428875"/>
            <a:ext cx="11406752" cy="378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  <a:br>
              <a:rPr lang="fr-FR" dirty="0"/>
            </a:br>
            <a:endParaRPr lang="fr-FR" dirty="0"/>
          </a:p>
          <a:p>
            <a:pPr marL="0" indent="0" algn="ctr">
              <a:buNone/>
            </a:pPr>
            <a:r>
              <a:rPr lang="fr-FR" dirty="0"/>
              <a:t>This document: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168367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resolve</a:t>
            </a:r>
            <a:r>
              <a:rPr lang="fr-FR" dirty="0"/>
              <a:t> local IP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gateway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create</a:t>
            </a:r>
            <a:r>
              <a:rPr lang="fr-FR" dirty="0"/>
              <a:t> TCP-IP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6737-7532-0D07-A086-680862CC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16" y="1919148"/>
            <a:ext cx="9429751" cy="2638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46FD-675C-520A-6FB5-FACB1501C96B}"/>
              </a:ext>
            </a:extLst>
          </p:cNvPr>
          <p:cNvSpPr txBox="1"/>
          <p:nvPr/>
        </p:nvSpPr>
        <p:spPr>
          <a:xfrm>
            <a:off x="271158" y="1332738"/>
            <a:ext cx="393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Connection   </a:t>
            </a:r>
          </a:p>
          <a:p>
            <a:r>
              <a:rPr lang="fr-FR" dirty="0" err="1"/>
              <a:t>from</a:t>
            </a:r>
            <a:r>
              <a:rPr lang="fr-FR" dirty="0"/>
              <a:t>: localhost -&gt; to: www.google.com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9B9D-0A2F-1028-93CB-2AA3219A2268}"/>
              </a:ext>
            </a:extLst>
          </p:cNvPr>
          <p:cNvSpPr txBox="1"/>
          <p:nvPr/>
        </p:nvSpPr>
        <p:spPr>
          <a:xfrm>
            <a:off x="3310018" y="5161363"/>
            <a:ext cx="495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TCP-IP socket  (=4 values in IP </a:t>
            </a:r>
            <a:r>
              <a:rPr lang="fr-FR" sz="2400" dirty="0" err="1"/>
              <a:t>packets</a:t>
            </a:r>
            <a:r>
              <a:rPr lang="fr-FR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E601-3D02-C7A9-9C09-A14C210B97AB}"/>
              </a:ext>
            </a:extLst>
          </p:cNvPr>
          <p:cNvSpPr txBox="1"/>
          <p:nvPr/>
        </p:nvSpPr>
        <p:spPr>
          <a:xfrm>
            <a:off x="2671843" y="5696433"/>
            <a:ext cx="3406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IP: 192.168.0.10     </a:t>
            </a:r>
          </a:p>
          <a:p>
            <a:r>
              <a:rPr lang="fr-FR" sz="2400" dirty="0"/>
              <a:t>fromPort:24352 (</a:t>
            </a:r>
            <a:r>
              <a:rPr lang="fr-FR" sz="2400" dirty="0" err="1"/>
              <a:t>random</a:t>
            </a:r>
            <a:r>
              <a:rPr lang="fr-F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0A405-29A5-2FB0-F5A1-460E66181B70}"/>
              </a:ext>
            </a:extLst>
          </p:cNvPr>
          <p:cNvSpPr txBox="1"/>
          <p:nvPr/>
        </p:nvSpPr>
        <p:spPr>
          <a:xfrm>
            <a:off x="6562805" y="5677711"/>
            <a:ext cx="3090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IP : 142.250.178.131</a:t>
            </a:r>
          </a:p>
          <a:p>
            <a:r>
              <a:rPr lang="fr-FR" sz="2400" dirty="0" err="1"/>
              <a:t>toPort</a:t>
            </a:r>
            <a:r>
              <a:rPr lang="fr-FR" sz="2400" dirty="0"/>
              <a:t>: 443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11390-30C3-592E-084F-1564B4114DAF}"/>
              </a:ext>
            </a:extLst>
          </p:cNvPr>
          <p:cNvSpPr/>
          <p:nvPr/>
        </p:nvSpPr>
        <p:spPr>
          <a:xfrm>
            <a:off x="5508535" y="461302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22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TCP-IP socket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907881" y="150168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99CB9-550B-D592-A9DB-06116619D763}"/>
              </a:ext>
            </a:extLst>
          </p:cNvPr>
          <p:cNvSpPr txBox="1"/>
          <p:nvPr/>
        </p:nvSpPr>
        <p:spPr>
          <a:xfrm>
            <a:off x="3517885" y="6130318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3279081" y="2801995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062013" y="390824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94946-89E2-D792-9F0D-D175B2C10819}"/>
              </a:ext>
            </a:extLst>
          </p:cNvPr>
          <p:cNvSpPr txBox="1"/>
          <p:nvPr/>
        </p:nvSpPr>
        <p:spPr>
          <a:xfrm>
            <a:off x="963444" y="1465210"/>
            <a:ext cx="3171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s = new </a:t>
            </a:r>
            <a:r>
              <a:rPr lang="fr-FR" sz="2400" b="1" dirty="0"/>
              <a:t>socket</a:t>
            </a:r>
            <a:r>
              <a:rPr lang="fr-FR" sz="2400" dirty="0"/>
              <a:t>(..)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s.</a:t>
            </a:r>
            <a:r>
              <a:rPr lang="fr-FR" sz="2400" b="1" dirty="0" err="1"/>
              <a:t>connect</a:t>
            </a:r>
            <a:r>
              <a:rPr lang="fr-FR" sz="2400" dirty="0"/>
              <a:t>()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68B25-6DDD-1B0E-C856-515DA98AA041}"/>
              </a:ext>
            </a:extLst>
          </p:cNvPr>
          <p:cNvSpPr txBox="1"/>
          <p:nvPr/>
        </p:nvSpPr>
        <p:spPr>
          <a:xfrm>
            <a:off x="7815581" y="1470705"/>
            <a:ext cx="363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</a:t>
            </a:r>
            <a:r>
              <a:rPr lang="fr-FR" sz="2400" dirty="0"/>
              <a:t> = </a:t>
            </a:r>
            <a:r>
              <a:rPr lang="fr-FR" sz="2400" b="1" dirty="0"/>
              <a:t>new </a:t>
            </a:r>
            <a:r>
              <a:rPr lang="fr-FR" sz="2400" b="1" dirty="0" err="1"/>
              <a:t>ServerSocket</a:t>
            </a:r>
            <a:r>
              <a:rPr lang="fr-FR" sz="2400" dirty="0"/>
              <a:t>()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ss.</a:t>
            </a:r>
            <a:r>
              <a:rPr lang="fr-FR" sz="2400" b="1" dirty="0" err="1"/>
              <a:t>bind</a:t>
            </a:r>
            <a:r>
              <a:rPr lang="fr-FR" sz="2400" dirty="0"/>
              <a:t>(loc,443); »</a:t>
            </a:r>
          </a:p>
          <a:p>
            <a:r>
              <a:rPr lang="fr-FR" sz="2400" dirty="0"/>
              <a:t>« s = </a:t>
            </a:r>
            <a:r>
              <a:rPr lang="fr-FR" sz="2400" dirty="0" err="1"/>
              <a:t>ss.</a:t>
            </a:r>
            <a:r>
              <a:rPr lang="fr-FR" sz="2400" b="1" dirty="0" err="1"/>
              <a:t>accept</a:t>
            </a:r>
            <a:r>
              <a:rPr lang="fr-FR" sz="2400" dirty="0"/>
              <a:t>()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387DF9E-32FA-03A5-948A-AB07E878628C}"/>
              </a:ext>
            </a:extLst>
          </p:cNvPr>
          <p:cNvSpPr/>
          <p:nvPr/>
        </p:nvSpPr>
        <p:spPr>
          <a:xfrm rot="1157091">
            <a:off x="4962803" y="5482963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FDD79-54FC-D1AE-1F77-5683FBA4F26B}"/>
              </a:ext>
            </a:extLst>
          </p:cNvPr>
          <p:cNvSpPr txBox="1"/>
          <p:nvPr/>
        </p:nvSpPr>
        <p:spPr>
          <a:xfrm rot="1114920">
            <a:off x="5025782" y="25535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1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SYN</a:t>
            </a:r>
            <a:r>
              <a:rPr lang="fr-FR" sz="2000" dirty="0"/>
              <a:t> »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A9B63D-1FF0-F6A5-555D-1BEF58624C48}"/>
              </a:ext>
            </a:extLst>
          </p:cNvPr>
          <p:cNvSpPr/>
          <p:nvPr/>
        </p:nvSpPr>
        <p:spPr>
          <a:xfrm rot="1157091">
            <a:off x="4962802" y="3264318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A065F1-894F-F488-CACD-B3F686745D79}"/>
              </a:ext>
            </a:extLst>
          </p:cNvPr>
          <p:cNvSpPr/>
          <p:nvPr/>
        </p:nvSpPr>
        <p:spPr>
          <a:xfrm rot="9438392">
            <a:off x="4946376" y="4431372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AB7E6-C39D-809C-BA28-6764F3016496}"/>
              </a:ext>
            </a:extLst>
          </p:cNvPr>
          <p:cNvSpPr txBox="1"/>
          <p:nvPr/>
        </p:nvSpPr>
        <p:spPr>
          <a:xfrm rot="20251790">
            <a:off x="5319084" y="3742033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2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7920AE8-74E3-3105-AF1B-4D51E2949C4D}"/>
              </a:ext>
            </a:extLst>
          </p:cNvPr>
          <p:cNvSpPr/>
          <p:nvPr/>
        </p:nvSpPr>
        <p:spPr>
          <a:xfrm rot="16200000">
            <a:off x="8468419" y="310052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E48EE-E867-278A-E104-749235B051AC}"/>
              </a:ext>
            </a:extLst>
          </p:cNvPr>
          <p:cNvSpPr/>
          <p:nvPr/>
        </p:nvSpPr>
        <p:spPr>
          <a:xfrm>
            <a:off x="7568386" y="3400856"/>
            <a:ext cx="600501" cy="5746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2994019-0A92-BB77-0EF5-EA8D88F45ED6}"/>
              </a:ext>
            </a:extLst>
          </p:cNvPr>
          <p:cNvSpPr/>
          <p:nvPr/>
        </p:nvSpPr>
        <p:spPr>
          <a:xfrm rot="16200000">
            <a:off x="2512531" y="589468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CF77A22-673D-76B5-F1B2-C8FE06A7DFCC}"/>
              </a:ext>
            </a:extLst>
          </p:cNvPr>
          <p:cNvSpPr/>
          <p:nvPr/>
        </p:nvSpPr>
        <p:spPr>
          <a:xfrm rot="16200000">
            <a:off x="9264455" y="600317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C4500-1681-1E79-0055-C2D522FCB7C2}"/>
              </a:ext>
            </a:extLst>
          </p:cNvPr>
          <p:cNvCxnSpPr>
            <a:cxnSpLocks/>
          </p:cNvCxnSpPr>
          <p:nvPr/>
        </p:nvCxnSpPr>
        <p:spPr>
          <a:xfrm>
            <a:off x="3733800" y="6492875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3E131C-0941-EAD4-30F1-57915565B5FA}"/>
              </a:ext>
            </a:extLst>
          </p:cNvPr>
          <p:cNvCxnSpPr>
            <a:cxnSpLocks/>
          </p:cNvCxnSpPr>
          <p:nvPr/>
        </p:nvCxnSpPr>
        <p:spPr>
          <a:xfrm flipH="1">
            <a:off x="5907881" y="6664355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E70B54-56B6-350F-08FD-D857F8FBDC4C}"/>
              </a:ext>
            </a:extLst>
          </p:cNvPr>
          <p:cNvSpPr txBox="1"/>
          <p:nvPr/>
        </p:nvSpPr>
        <p:spPr>
          <a:xfrm rot="1141277">
            <a:off x="5178859" y="4854856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3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77389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10272</TotalTime>
  <Words>4474</Words>
  <Application>Microsoft Office PowerPoint</Application>
  <PresentationFormat>Widescreen</PresentationFormat>
  <Paragraphs>685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Introduction to Web Development  Part 1: Http – TCP/IP  Client/Server – Rest  Proxy, Gateway, Ng serve</vt:lpstr>
      <vt:lpstr>Outline</vt:lpstr>
      <vt:lpstr>Network Protocols: TCP-IP, DNS, Http</vt:lpstr>
      <vt:lpstr>Guessed? « http://localhost:8080»  is NOT part of path « #bar » is skipped</vt:lpstr>
      <vt:lpstr>F12 : Chrome Debugger Tool &gt; Network</vt:lpstr>
      <vt:lpstr>https://developer.mozilla.org/en-US/docs/ Web/HTTP/Overview</vt:lpstr>
      <vt:lpstr>Step 1: URL is parsed, DNS resolved</vt:lpstr>
      <vt:lpstr>Step 2: resolve local IP address + gateway address + create TCP-IP Socket</vt:lpstr>
      <vt:lpstr>Step 3: TCP-IP socket connection</vt:lpstr>
      <vt:lpstr>Step 4: https = http + TLS (SSL) =&gt;  Handshake (generate private+pub key – exchange pub key..)</vt:lpstr>
      <vt:lpstr>Step 5 : client write http Request text</vt:lpstr>
      <vt:lpstr>Step 5 : client write http Request text</vt:lpstr>
      <vt:lpstr>Step 6: Client WAIT response,  and do not write any more to socket</vt:lpstr>
      <vt:lpstr>Step 7 : server write http Response</vt:lpstr>
      <vt:lpstr>Step 7 : server write http Response</vt:lpstr>
      <vt:lpstr>Step 8: Client read response, close socket</vt:lpstr>
      <vt:lpstr>http(s) Protocol Caracteristics</vt:lpstr>
      <vt:lpstr>http protocol: Simple text headers - body</vt:lpstr>
      <vt:lpstr>HTTP is Stateless</vt:lpstr>
      <vt:lpstr>Stateless = Fundamentals for Load-Balancing ( resilience + horyzontal scalability)</vt:lpstr>
      <vt:lpstr>Connection latency … HTTP socket re-use</vt:lpstr>
      <vt:lpstr>Http is Extensible !!</vt:lpstr>
      <vt:lpstr>Sample minimalist Java program : Client part</vt:lpstr>
      <vt:lpstr>Sample minimalist Java program: Server part</vt:lpstr>
      <vt:lpstr>Run it …</vt:lpstr>
      <vt:lpstr>F12 (Chrome Debugger Tools &gt; Network )</vt:lpstr>
      <vt:lpstr>Debug Client &amp; Server - Logs</vt:lpstr>
      <vt:lpstr>Test using Curl (or Postman)</vt:lpstr>
      <vt:lpstr>ANNEXE …  equivalent Server code using frameworks</vt:lpstr>
      <vt:lpstr>Minimalist Java Server … using SpringBoot = 1 line of code !!</vt:lpstr>
      <vt:lpstr>https://start.spring.io/ add dependency « WEB »</vt:lpstr>
      <vt:lpstr>Click « Generate », Unzip, Import in IDE, Run</vt:lpstr>
      <vt:lpstr>Coffee Break  http Take Away</vt:lpstr>
      <vt:lpstr>More on http …</vt:lpstr>
      <vt:lpstr>Status Code Family: 200, 300, 400, 500</vt:lpstr>
      <vt:lpstr>Common http Status Codes https://developer.mozilla.org/en-US/docs/Web/HTTP/Status</vt:lpstr>
      <vt:lpstr>http Method Verbs :  GET, PUT, POST, DELETE, HEAD, PATCH, ..</vt:lpstr>
      <vt:lpstr>http Method Verbs (bis):  GET, PUT, POST, DELETE, HEAD, PATCH, ..</vt:lpstr>
      <vt:lpstr>Simple case: http Rest Server responding ONLY *.html/*.js/*.css/*.png/…  static page files</vt:lpstr>
      <vt:lpstr>Dynamic Page Server  ( server-side generated web page)</vt:lpstr>
      <vt:lpstr>Museum of Dynamic Page Server Technologies</vt:lpstr>
      <vt:lpstr>Java Servlet &amp; Jsp (html in java   /  java in pseudo-html  )</vt:lpstr>
      <vt:lpstr>Choose your poison Red pill / blue pill</vt:lpstr>
      <vt:lpstr>Not only a Developper problem…  Html+Js+CSS  re-Rendering slowness + Network + .. for reloading pages links</vt:lpstr>
      <vt:lpstr>Click &lt;href&gt; … RE-Loading new html page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http exposing a « CRUD » api CRUD : Create – Read - Update - Delete </vt:lpstr>
      <vt:lpstr>using Standard naming convention on Verb + Url = follow « Rest » style Rest = Representational State Transfer </vt:lpstr>
      <vt:lpstr>https://en.wikipedia.org/wiki/Representational_state_transfer</vt:lpstr>
      <vt:lpstr>Mixing Static and Dynamic Content</vt:lpstr>
      <vt:lpstr>Gateway  … Ingress Rule</vt:lpstr>
      <vt:lpstr>in Angular Development Environment .. « Ng serve »</vt:lpstr>
      <vt:lpstr>https://angular.io/cli/serve</vt:lpstr>
      <vt:lpstr>(pre-requisite) npm install -g @angular/cli ng new</vt:lpstr>
      <vt:lpstr>ng serve   =&gt; http://localhost:4200  … live-reload on *.html, *.ts</vt:lpstr>
      <vt:lpstr>Demo IntelliJ (left) + Chrome (right) + ng serve</vt:lpstr>
      <vt:lpstr>Demo … Live reload</vt:lpstr>
      <vt:lpstr>Live Reload …  --watch  and compile !!</vt:lpstr>
      <vt:lpstr>Demo live-reload … when compile error</vt:lpstr>
      <vt:lpstr>Ng serve… why Mock « app/server/*ts, *.json »</vt:lpstr>
      <vt:lpstr>Ng serve… why Proxy to /api/**  ? =&gt; CORS Origin problem  !</vt:lpstr>
      <vt:lpstr>Virtual Host … same IP address, different « Virtual » Server Hosts</vt:lpstr>
      <vt:lpstr>Proxy Server</vt:lpstr>
      <vt:lpstr>Forward Proxy … Reverse Proxy ??</vt:lpstr>
      <vt:lpstr>Http Proxy</vt:lpstr>
      <vt:lpstr>Example Intranet http « Security Proxy »</vt:lpstr>
      <vt:lpstr>Using « Transparently » a http Proxy</vt:lpstr>
      <vt:lpstr>Using « Transparently »  an http request enricher Proxy  … authenticating</vt:lpstr>
      <vt:lpstr>Px-proxy</vt:lpstr>
      <vt:lpstr>Summary</vt:lpstr>
      <vt:lpstr>Next course / Hands-on Pre-requisite to install on your PCs: </vt:lpstr>
      <vt:lpstr>Pre-Requisite Install 1/3 : IDE https://www.jetbrains.com/idea/download</vt:lpstr>
      <vt:lpstr>Pre-Requisite Install 2/3 : Nodejs https://nodejs.org</vt:lpstr>
      <vt:lpstr>Pre-Requisite Install 1/3 : @angular/cli</vt:lpstr>
      <vt:lpstr>Questions ?</vt:lpstr>
      <vt:lpstr>MindMap to Take Away https://mm.tt/app/map/2853349794?t=AFOnMZf7Ku 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 Development</dc:title>
  <dc:creator>NAUWYNCK Arnaud</dc:creator>
  <cp:lastModifiedBy>NAUWYNCK Arnaud</cp:lastModifiedBy>
  <cp:revision>47</cp:revision>
  <dcterms:created xsi:type="dcterms:W3CDTF">2023-07-01T16:37:21Z</dcterms:created>
  <dcterms:modified xsi:type="dcterms:W3CDTF">2023-07-09T11:24:24Z</dcterms:modified>
</cp:coreProperties>
</file>